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81" r:id="rId3"/>
    <p:sldId id="304" r:id="rId4"/>
    <p:sldId id="270" r:id="rId5"/>
    <p:sldId id="308" r:id="rId6"/>
    <p:sldId id="282" r:id="rId7"/>
    <p:sldId id="283" r:id="rId8"/>
    <p:sldId id="346" r:id="rId9"/>
    <p:sldId id="311" r:id="rId10"/>
    <p:sldId id="310" r:id="rId11"/>
    <p:sldId id="269" r:id="rId12"/>
    <p:sldId id="294" r:id="rId13"/>
    <p:sldId id="285" r:id="rId14"/>
    <p:sldId id="333" r:id="rId15"/>
    <p:sldId id="303" r:id="rId16"/>
    <p:sldId id="296" r:id="rId17"/>
    <p:sldId id="312" r:id="rId18"/>
    <p:sldId id="325" r:id="rId19"/>
    <p:sldId id="313" r:id="rId20"/>
    <p:sldId id="317" r:id="rId21"/>
    <p:sldId id="318" r:id="rId22"/>
    <p:sldId id="321" r:id="rId23"/>
    <p:sldId id="334" r:id="rId24"/>
    <p:sldId id="320" r:id="rId25"/>
    <p:sldId id="335" r:id="rId26"/>
    <p:sldId id="328" r:id="rId27"/>
    <p:sldId id="323" r:id="rId28"/>
    <p:sldId id="297" r:id="rId29"/>
    <p:sldId id="322" r:id="rId30"/>
    <p:sldId id="301" r:id="rId31"/>
    <p:sldId id="337" r:id="rId32"/>
    <p:sldId id="342" r:id="rId33"/>
    <p:sldId id="339" r:id="rId34"/>
    <p:sldId id="340" r:id="rId35"/>
    <p:sldId id="341" r:id="rId36"/>
    <p:sldId id="336" r:id="rId37"/>
    <p:sldId id="343" r:id="rId38"/>
    <p:sldId id="344" r:id="rId39"/>
    <p:sldId id="298" r:id="rId40"/>
    <p:sldId id="34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FF7E00"/>
    <a:srgbClr val="8C8AA0"/>
    <a:srgbClr val="C1BCDC"/>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97" autoAdjust="0"/>
    <p:restoredTop sz="89822"/>
  </p:normalViewPr>
  <p:slideViewPr>
    <p:cSldViewPr snapToGrid="0">
      <p:cViewPr varScale="1">
        <p:scale>
          <a:sx n="135" d="100"/>
          <a:sy n="135" d="100"/>
        </p:scale>
        <p:origin x="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rgbClr val="C00000"/>
              </a:solidFill>
              <a:ln w="19050">
                <a:solidFill>
                  <a:srgbClr val="C00000"/>
                </a:solidFill>
              </a:ln>
              <a:effectLst/>
            </c:spPr>
          </c:marker>
          <c:xVal>
            <c:numRef>
              <c:f>Sheet1!$A$1:$A$7</c:f>
              <c:numCache>
                <c:formatCode>General</c:formatCode>
                <c:ptCount val="7"/>
                <c:pt idx="0">
                  <c:v>24</c:v>
                </c:pt>
                <c:pt idx="1">
                  <c:v>22</c:v>
                </c:pt>
                <c:pt idx="2">
                  <c:v>20</c:v>
                </c:pt>
                <c:pt idx="3">
                  <c:v>38</c:v>
                </c:pt>
                <c:pt idx="4">
                  <c:v>49</c:v>
                </c:pt>
                <c:pt idx="5">
                  <c:v>19</c:v>
                </c:pt>
                <c:pt idx="6">
                  <c:v>41</c:v>
                </c:pt>
              </c:numCache>
            </c:numRef>
          </c:xVal>
          <c:yVal>
            <c:numRef>
              <c:f>Sheet1!$B$1:$B$7</c:f>
              <c:numCache>
                <c:formatCode>General</c:formatCode>
                <c:ptCount val="7"/>
                <c:pt idx="0">
                  <c:v>-6.428571428571427</c:v>
                </c:pt>
                <c:pt idx="1">
                  <c:v>-8.4285713999999992</c:v>
                </c:pt>
                <c:pt idx="2">
                  <c:v>-10.428571399999999</c:v>
                </c:pt>
                <c:pt idx="3">
                  <c:v>7.5714286000000008</c:v>
                </c:pt>
                <c:pt idx="4">
                  <c:v>18.571428600000001</c:v>
                </c:pt>
                <c:pt idx="5">
                  <c:v>-11.428571399999999</c:v>
                </c:pt>
                <c:pt idx="6">
                  <c:v>10.571428600000001</c:v>
                </c:pt>
              </c:numCache>
            </c:numRef>
          </c:yVal>
          <c:smooth val="0"/>
          <c:extLst>
            <c:ext xmlns:c16="http://schemas.microsoft.com/office/drawing/2014/chart" uri="{C3380CC4-5D6E-409C-BE32-E72D297353CC}">
              <c16:uniqueId val="{00000000-6DC1-7442-89EB-F2B24789488F}"/>
            </c:ext>
          </c:extLst>
        </c:ser>
        <c:dLbls>
          <c:showLegendKey val="0"/>
          <c:showVal val="0"/>
          <c:showCatName val="0"/>
          <c:showSerName val="0"/>
          <c:showPercent val="0"/>
          <c:showBubbleSize val="0"/>
        </c:dLbls>
        <c:axId val="1930896959"/>
        <c:axId val="1930994991"/>
      </c:scatterChart>
      <c:valAx>
        <c:axId val="1930896959"/>
        <c:scaling>
          <c:orientation val="minMax"/>
        </c:scaling>
        <c:delete val="1"/>
        <c:axPos val="b"/>
        <c:numFmt formatCode="General" sourceLinked="1"/>
        <c:majorTickMark val="none"/>
        <c:minorTickMark val="none"/>
        <c:tickLblPos val="nextTo"/>
        <c:crossAx val="1930994991"/>
        <c:crosses val="autoZero"/>
        <c:crossBetween val="midCat"/>
      </c:valAx>
      <c:valAx>
        <c:axId val="1930994991"/>
        <c:scaling>
          <c:orientation val="minMax"/>
          <c:max val="2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308969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4AA0C-ADEE-F44E-AC87-FF84CC3C093C}" type="datetimeFigureOut">
              <a:rPr lang="en-US" smtClean="0"/>
              <a:t>4/17/20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E10B29-D48E-9B47-B610-D12BB5254B79}" type="slidenum">
              <a:rPr lang="en-US" smtClean="0"/>
              <a:t>‹#›</a:t>
            </a:fld>
            <a:endParaRPr lang="en-US"/>
          </a:p>
        </p:txBody>
      </p:sp>
    </p:spTree>
    <p:extLst>
      <p:ext uri="{BB962C8B-B14F-4D97-AF65-F5344CB8AC3E}">
        <p14:creationId xmlns:p14="http://schemas.microsoft.com/office/powerpoint/2010/main" val="2604609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and the listed hypothesis tests are not meant to be encyclopedic</a:t>
            </a:r>
          </a:p>
          <a:p>
            <a:endParaRPr lang="en-US" dirty="0"/>
          </a:p>
        </p:txBody>
      </p:sp>
      <p:sp>
        <p:nvSpPr>
          <p:cNvPr id="4" name="Slide Number Placeholder 3"/>
          <p:cNvSpPr>
            <a:spLocks noGrp="1"/>
          </p:cNvSpPr>
          <p:nvPr>
            <p:ph type="sldNum" sz="quarter" idx="5"/>
          </p:nvPr>
        </p:nvSpPr>
        <p:spPr/>
        <p:txBody>
          <a:bodyPr/>
          <a:lstStyle/>
          <a:p>
            <a:fld id="{57E10B29-D48E-9B47-B610-D12BB5254B79}" type="slidenum">
              <a:rPr lang="en-US" smtClean="0"/>
              <a:t>1</a:t>
            </a:fld>
            <a:endParaRPr lang="en-US"/>
          </a:p>
        </p:txBody>
      </p:sp>
    </p:spTree>
    <p:extLst>
      <p:ext uri="{BB962C8B-B14F-4D97-AF65-F5344CB8AC3E}">
        <p14:creationId xmlns:p14="http://schemas.microsoft.com/office/powerpoint/2010/main" val="134207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10B29-D48E-9B47-B610-D12BB5254B79}" type="slidenum">
              <a:rPr lang="en-US" smtClean="0"/>
              <a:t>11</a:t>
            </a:fld>
            <a:endParaRPr lang="en-US"/>
          </a:p>
        </p:txBody>
      </p:sp>
    </p:spTree>
    <p:extLst>
      <p:ext uri="{BB962C8B-B14F-4D97-AF65-F5344CB8AC3E}">
        <p14:creationId xmlns:p14="http://schemas.microsoft.com/office/powerpoint/2010/main" val="2650532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10B29-D48E-9B47-B610-D12BB5254B79}" type="slidenum">
              <a:rPr lang="en-US" smtClean="0"/>
              <a:t>19</a:t>
            </a:fld>
            <a:endParaRPr lang="en-US"/>
          </a:p>
        </p:txBody>
      </p:sp>
    </p:spTree>
    <p:extLst>
      <p:ext uri="{BB962C8B-B14F-4D97-AF65-F5344CB8AC3E}">
        <p14:creationId xmlns:p14="http://schemas.microsoft.com/office/powerpoint/2010/main" val="364170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10B29-D48E-9B47-B610-D12BB5254B79}" type="slidenum">
              <a:rPr lang="en-US" smtClean="0"/>
              <a:t>22</a:t>
            </a:fld>
            <a:endParaRPr lang="en-US"/>
          </a:p>
        </p:txBody>
      </p:sp>
    </p:spTree>
    <p:extLst>
      <p:ext uri="{BB962C8B-B14F-4D97-AF65-F5344CB8AC3E}">
        <p14:creationId xmlns:p14="http://schemas.microsoft.com/office/powerpoint/2010/main" val="151145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10B29-D48E-9B47-B610-D12BB5254B79}" type="slidenum">
              <a:rPr lang="en-US" smtClean="0"/>
              <a:t>23</a:t>
            </a:fld>
            <a:endParaRPr lang="en-US"/>
          </a:p>
        </p:txBody>
      </p:sp>
    </p:spTree>
    <p:extLst>
      <p:ext uri="{BB962C8B-B14F-4D97-AF65-F5344CB8AC3E}">
        <p14:creationId xmlns:p14="http://schemas.microsoft.com/office/powerpoint/2010/main" val="207088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10B29-D48E-9B47-B610-D12BB5254B79}" type="slidenum">
              <a:rPr lang="en-US" smtClean="0"/>
              <a:t>24</a:t>
            </a:fld>
            <a:endParaRPr lang="en-US"/>
          </a:p>
        </p:txBody>
      </p:sp>
    </p:spTree>
    <p:extLst>
      <p:ext uri="{BB962C8B-B14F-4D97-AF65-F5344CB8AC3E}">
        <p14:creationId xmlns:p14="http://schemas.microsoft.com/office/powerpoint/2010/main" val="2283256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10B29-D48E-9B47-B610-D12BB5254B79}" type="slidenum">
              <a:rPr lang="en-US" smtClean="0"/>
              <a:t>25</a:t>
            </a:fld>
            <a:endParaRPr lang="en-US"/>
          </a:p>
        </p:txBody>
      </p:sp>
    </p:spTree>
    <p:extLst>
      <p:ext uri="{BB962C8B-B14F-4D97-AF65-F5344CB8AC3E}">
        <p14:creationId xmlns:p14="http://schemas.microsoft.com/office/powerpoint/2010/main" val="2358442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E10B29-D48E-9B47-B610-D12BB5254B79}" type="slidenum">
              <a:rPr lang="en-US" smtClean="0"/>
              <a:t>26</a:t>
            </a:fld>
            <a:endParaRPr lang="en-US"/>
          </a:p>
        </p:txBody>
      </p:sp>
    </p:spTree>
    <p:extLst>
      <p:ext uri="{BB962C8B-B14F-4D97-AF65-F5344CB8AC3E}">
        <p14:creationId xmlns:p14="http://schemas.microsoft.com/office/powerpoint/2010/main" val="1183421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CD355E-0EC6-4BF6-823B-568710C1E932}" type="datetimeFigureOut">
              <a:rPr lang="en-US" smtClean="0"/>
              <a:t>4/17/20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0A8D5-8408-486D-94C8-CEB470D17F0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29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CD355E-0EC6-4BF6-823B-568710C1E932}" type="datetimeFigureOut">
              <a:rPr lang="en-US" smtClean="0"/>
              <a:t>4/17/20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0A8D5-8408-486D-94C8-CEB470D17F09}" type="slidenum">
              <a:rPr lang="en-US" smtClean="0"/>
              <a:t>‹#›</a:t>
            </a:fld>
            <a:endParaRPr lang="en-US"/>
          </a:p>
        </p:txBody>
      </p:sp>
    </p:spTree>
    <p:extLst>
      <p:ext uri="{BB962C8B-B14F-4D97-AF65-F5344CB8AC3E}">
        <p14:creationId xmlns:p14="http://schemas.microsoft.com/office/powerpoint/2010/main" val="4278945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CD355E-0EC6-4BF6-823B-568710C1E932}" type="datetimeFigureOut">
              <a:rPr lang="en-US" smtClean="0"/>
              <a:t>4/17/20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0A8D5-8408-486D-94C8-CEB470D17F09}" type="slidenum">
              <a:rPr lang="en-US" smtClean="0"/>
              <a:t>‹#›</a:t>
            </a:fld>
            <a:endParaRPr lang="en-US"/>
          </a:p>
        </p:txBody>
      </p:sp>
    </p:spTree>
    <p:extLst>
      <p:ext uri="{BB962C8B-B14F-4D97-AF65-F5344CB8AC3E}">
        <p14:creationId xmlns:p14="http://schemas.microsoft.com/office/powerpoint/2010/main" val="334579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CD355E-0EC6-4BF6-823B-568710C1E932}" type="datetimeFigureOut">
              <a:rPr lang="en-US" smtClean="0"/>
              <a:t>4/17/20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0A8D5-8408-486D-94C8-CEB470D17F09}" type="slidenum">
              <a:rPr lang="en-US" smtClean="0"/>
              <a:t>‹#›</a:t>
            </a:fld>
            <a:endParaRPr lang="en-US"/>
          </a:p>
        </p:txBody>
      </p:sp>
    </p:spTree>
    <p:extLst>
      <p:ext uri="{BB962C8B-B14F-4D97-AF65-F5344CB8AC3E}">
        <p14:creationId xmlns:p14="http://schemas.microsoft.com/office/powerpoint/2010/main" val="325177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CD355E-0EC6-4BF6-823B-568710C1E932}" type="datetimeFigureOut">
              <a:rPr lang="en-US" smtClean="0"/>
              <a:t>4/17/20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0A8D5-8408-486D-94C8-CEB470D17F0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3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CD355E-0EC6-4BF6-823B-568710C1E932}" type="datetimeFigureOut">
              <a:rPr lang="en-US" smtClean="0"/>
              <a:t>4/17/20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0A8D5-8408-486D-94C8-CEB470D17F09}" type="slidenum">
              <a:rPr lang="en-US" smtClean="0"/>
              <a:t>‹#›</a:t>
            </a:fld>
            <a:endParaRPr lang="en-US"/>
          </a:p>
        </p:txBody>
      </p:sp>
    </p:spTree>
    <p:extLst>
      <p:ext uri="{BB962C8B-B14F-4D97-AF65-F5344CB8AC3E}">
        <p14:creationId xmlns:p14="http://schemas.microsoft.com/office/powerpoint/2010/main" val="2417382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CD355E-0EC6-4BF6-823B-568710C1E932}" type="datetimeFigureOut">
              <a:rPr lang="en-US" smtClean="0"/>
              <a:t>4/17/20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0A8D5-8408-486D-94C8-CEB470D17F09}" type="slidenum">
              <a:rPr lang="en-US" smtClean="0"/>
              <a:t>‹#›</a:t>
            </a:fld>
            <a:endParaRPr lang="en-US"/>
          </a:p>
        </p:txBody>
      </p:sp>
    </p:spTree>
    <p:extLst>
      <p:ext uri="{BB962C8B-B14F-4D97-AF65-F5344CB8AC3E}">
        <p14:creationId xmlns:p14="http://schemas.microsoft.com/office/powerpoint/2010/main" val="289024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CD355E-0EC6-4BF6-823B-568710C1E932}" type="datetimeFigureOut">
              <a:rPr lang="en-US" smtClean="0"/>
              <a:t>4/17/20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0A8D5-8408-486D-94C8-CEB470D17F09}" type="slidenum">
              <a:rPr lang="en-US" smtClean="0"/>
              <a:t>‹#›</a:t>
            </a:fld>
            <a:endParaRPr lang="en-US"/>
          </a:p>
        </p:txBody>
      </p:sp>
    </p:spTree>
    <p:extLst>
      <p:ext uri="{BB962C8B-B14F-4D97-AF65-F5344CB8AC3E}">
        <p14:creationId xmlns:p14="http://schemas.microsoft.com/office/powerpoint/2010/main" val="1484312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6CD355E-0EC6-4BF6-823B-568710C1E932}" type="datetimeFigureOut">
              <a:rPr lang="en-US" smtClean="0"/>
              <a:t>4/17/20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0C0A8D5-8408-486D-94C8-CEB470D17F09}" type="slidenum">
              <a:rPr lang="en-US" smtClean="0"/>
              <a:t>‹#›</a:t>
            </a:fld>
            <a:endParaRPr lang="en-US"/>
          </a:p>
        </p:txBody>
      </p:sp>
    </p:spTree>
    <p:extLst>
      <p:ext uri="{BB962C8B-B14F-4D97-AF65-F5344CB8AC3E}">
        <p14:creationId xmlns:p14="http://schemas.microsoft.com/office/powerpoint/2010/main" val="2930893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6CD355E-0EC6-4BF6-823B-568710C1E932}" type="datetimeFigureOut">
              <a:rPr lang="en-US" smtClean="0"/>
              <a:t>4/17/20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0C0A8D5-8408-486D-94C8-CEB470D17F09}" type="slidenum">
              <a:rPr lang="en-US" smtClean="0"/>
              <a:t>‹#›</a:t>
            </a:fld>
            <a:endParaRPr lang="en-US"/>
          </a:p>
        </p:txBody>
      </p:sp>
    </p:spTree>
    <p:extLst>
      <p:ext uri="{BB962C8B-B14F-4D97-AF65-F5344CB8AC3E}">
        <p14:creationId xmlns:p14="http://schemas.microsoft.com/office/powerpoint/2010/main" val="90658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D355E-0EC6-4BF6-823B-568710C1E932}" type="datetimeFigureOut">
              <a:rPr lang="en-US" smtClean="0"/>
              <a:t>4/17/20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0A8D5-8408-486D-94C8-CEB470D17F09}" type="slidenum">
              <a:rPr lang="en-US" smtClean="0"/>
              <a:t>‹#›</a:t>
            </a:fld>
            <a:endParaRPr lang="en-US"/>
          </a:p>
        </p:txBody>
      </p:sp>
    </p:spTree>
    <p:extLst>
      <p:ext uri="{BB962C8B-B14F-4D97-AF65-F5344CB8AC3E}">
        <p14:creationId xmlns:p14="http://schemas.microsoft.com/office/powerpoint/2010/main" val="74690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6CD355E-0EC6-4BF6-823B-568710C1E932}" type="datetimeFigureOut">
              <a:rPr lang="en-US" smtClean="0"/>
              <a:t>4/17/20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0C0A8D5-8408-486D-94C8-CEB470D17F0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225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5.tiff"/><Relationship Id="rId1" Type="http://schemas.openxmlformats.org/officeDocument/2006/relationships/slideLayout" Target="../slideLayouts/slideLayout2.xml"/><Relationship Id="rId5" Type="http://schemas.openxmlformats.org/officeDocument/2006/relationships/image" Target="../media/image69.tiff"/><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3:</a:t>
            </a:r>
            <a:br>
              <a:rPr lang="en-US" dirty="0"/>
            </a:br>
            <a:r>
              <a:rPr lang="en-US" dirty="0"/>
              <a:t>Statistical Prerequisites to Machine Learning</a:t>
            </a:r>
          </a:p>
        </p:txBody>
      </p:sp>
      <p:sp>
        <p:nvSpPr>
          <p:cNvPr id="3" name="Subtitle 2"/>
          <p:cNvSpPr>
            <a:spLocks noGrp="1"/>
          </p:cNvSpPr>
          <p:nvPr>
            <p:ph type="subTitle" idx="1"/>
          </p:nvPr>
        </p:nvSpPr>
        <p:spPr/>
        <p:txBody>
          <a:bodyPr/>
          <a:lstStyle/>
          <a:p>
            <a:r>
              <a:rPr lang="en-US" dirty="0" err="1"/>
              <a:t>Muriah</a:t>
            </a:r>
            <a:r>
              <a:rPr lang="en-US" dirty="0"/>
              <a:t> Wheelock</a:t>
            </a:r>
          </a:p>
          <a:p>
            <a:r>
              <a:rPr lang="en-US" dirty="0"/>
              <a:t>Zack Markow</a:t>
            </a:r>
          </a:p>
        </p:txBody>
      </p:sp>
    </p:spTree>
    <p:extLst>
      <p:ext uri="{BB962C8B-B14F-4D97-AF65-F5344CB8AC3E}">
        <p14:creationId xmlns:p14="http://schemas.microsoft.com/office/powerpoint/2010/main" val="3928173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4C4E-0F13-2A43-B4C8-0FC032F3236B}"/>
              </a:ext>
            </a:extLst>
          </p:cNvPr>
          <p:cNvSpPr>
            <a:spLocks noGrp="1"/>
          </p:cNvSpPr>
          <p:nvPr>
            <p:ph type="title"/>
          </p:nvPr>
        </p:nvSpPr>
        <p:spPr/>
        <p:txBody>
          <a:bodyPr/>
          <a:lstStyle/>
          <a:p>
            <a:r>
              <a:rPr lang="en-US" dirty="0"/>
              <a:t>Correlation Significance</a:t>
            </a:r>
          </a:p>
        </p:txBody>
      </p:sp>
      <p:sp>
        <p:nvSpPr>
          <p:cNvPr id="3" name="Content Placeholder 2">
            <a:extLst>
              <a:ext uri="{FF2B5EF4-FFF2-40B4-BE49-F238E27FC236}">
                <a16:creationId xmlns:a16="http://schemas.microsoft.com/office/drawing/2014/main" id="{7E92E604-C1D2-F647-B5CC-28991A2773C2}"/>
              </a:ext>
            </a:extLst>
          </p:cNvPr>
          <p:cNvSpPr>
            <a:spLocks noGrp="1"/>
          </p:cNvSpPr>
          <p:nvPr>
            <p:ph idx="1"/>
          </p:nvPr>
        </p:nvSpPr>
        <p:spPr/>
        <p:txBody>
          <a:bodyPr/>
          <a:lstStyle/>
          <a:p>
            <a:r>
              <a:rPr lang="en-US" dirty="0"/>
              <a:t>Correlation scales with sample size (large n = small p value)</a:t>
            </a:r>
          </a:p>
          <a:p>
            <a:r>
              <a:rPr lang="en-US" dirty="0"/>
              <a:t>Cohen’s standard (scale) can be used to evaluate strength</a:t>
            </a:r>
          </a:p>
          <a:p>
            <a:pPr lvl="1"/>
            <a:r>
              <a:rPr lang="en-US" dirty="0"/>
              <a:t>.1 small</a:t>
            </a:r>
          </a:p>
          <a:p>
            <a:pPr lvl="1"/>
            <a:r>
              <a:rPr lang="en-US" dirty="0"/>
              <a:t>.3 medium</a:t>
            </a:r>
          </a:p>
          <a:p>
            <a:pPr lvl="1"/>
            <a:r>
              <a:rPr lang="en-US" dirty="0"/>
              <a:t>&gt;.5 large</a:t>
            </a:r>
          </a:p>
          <a:p>
            <a:pPr lvl="1"/>
            <a:r>
              <a:rPr lang="en-US" dirty="0"/>
              <a:t>.9 = ‘</a:t>
            </a:r>
            <a:r>
              <a:rPr lang="en-US" dirty="0">
                <a:solidFill>
                  <a:srgbClr val="C00000"/>
                </a:solidFill>
              </a:rPr>
              <a:t>collinear</a:t>
            </a:r>
            <a:r>
              <a:rPr lang="en-US" dirty="0"/>
              <a:t>’ (~R</a:t>
            </a:r>
            <a:r>
              <a:rPr lang="en-US" baseline="30000" dirty="0"/>
              <a:t>2</a:t>
            </a:r>
            <a:r>
              <a:rPr lang="en-US" dirty="0"/>
              <a:t>&gt;.8) </a:t>
            </a:r>
          </a:p>
          <a:p>
            <a:r>
              <a:rPr lang="en-US" dirty="0"/>
              <a:t>Variance explained</a:t>
            </a:r>
          </a:p>
          <a:p>
            <a:pPr lvl="1"/>
            <a:r>
              <a:rPr lang="en-US" dirty="0"/>
              <a:t>r squared (R</a:t>
            </a:r>
            <a:r>
              <a:rPr lang="en-US" baseline="30000" dirty="0"/>
              <a:t>2</a:t>
            </a:r>
            <a:r>
              <a:rPr lang="en-US" dirty="0"/>
              <a:t>)</a:t>
            </a:r>
          </a:p>
        </p:txBody>
      </p:sp>
      <p:grpSp>
        <p:nvGrpSpPr>
          <p:cNvPr id="12" name="Group 11">
            <a:extLst>
              <a:ext uri="{FF2B5EF4-FFF2-40B4-BE49-F238E27FC236}">
                <a16:creationId xmlns:a16="http://schemas.microsoft.com/office/drawing/2014/main" id="{39DFE446-F0AF-F347-BC08-5AC1EEAB764D}"/>
              </a:ext>
            </a:extLst>
          </p:cNvPr>
          <p:cNvGrpSpPr/>
          <p:nvPr/>
        </p:nvGrpSpPr>
        <p:grpSpPr>
          <a:xfrm>
            <a:off x="5097528" y="2001050"/>
            <a:ext cx="6758151" cy="4220562"/>
            <a:chOff x="6475679" y="2498724"/>
            <a:chExt cx="5704326" cy="3722887"/>
          </a:xfrm>
        </p:grpSpPr>
        <p:pic>
          <p:nvPicPr>
            <p:cNvPr id="8" name="Picture 7">
              <a:extLst>
                <a:ext uri="{FF2B5EF4-FFF2-40B4-BE49-F238E27FC236}">
                  <a16:creationId xmlns:a16="http://schemas.microsoft.com/office/drawing/2014/main" id="{7682A55F-D471-EB4C-ABE6-DF8CC1C3863C}"/>
                </a:ext>
              </a:extLst>
            </p:cNvPr>
            <p:cNvPicPr>
              <a:picLocks noChangeAspect="1"/>
            </p:cNvPicPr>
            <p:nvPr/>
          </p:nvPicPr>
          <p:blipFill>
            <a:blip r:embed="rId2"/>
            <a:stretch>
              <a:fillRect/>
            </a:stretch>
          </p:blipFill>
          <p:spPr>
            <a:xfrm>
              <a:off x="6475679" y="2498724"/>
              <a:ext cx="5639403" cy="3722887"/>
            </a:xfrm>
            <a:prstGeom prst="rect">
              <a:avLst/>
            </a:prstGeom>
          </p:spPr>
        </p:pic>
        <p:sp>
          <p:nvSpPr>
            <p:cNvPr id="9" name="TextBox 8">
              <a:extLst>
                <a:ext uri="{FF2B5EF4-FFF2-40B4-BE49-F238E27FC236}">
                  <a16:creationId xmlns:a16="http://schemas.microsoft.com/office/drawing/2014/main" id="{1D227839-B84E-314D-AD4B-6F7565ED3AA2}"/>
                </a:ext>
              </a:extLst>
            </p:cNvPr>
            <p:cNvSpPr txBox="1"/>
            <p:nvPr/>
          </p:nvSpPr>
          <p:spPr>
            <a:xfrm>
              <a:off x="9295380" y="4657795"/>
              <a:ext cx="795411" cy="369332"/>
            </a:xfrm>
            <a:prstGeom prst="rect">
              <a:avLst/>
            </a:prstGeom>
            <a:noFill/>
          </p:spPr>
          <p:txBody>
            <a:bodyPr wrap="none" rtlCol="0">
              <a:spAutoFit/>
            </a:bodyPr>
            <a:lstStyle/>
            <a:p>
              <a:r>
                <a:rPr lang="en-US" dirty="0"/>
                <a:t>r =-.39</a:t>
              </a:r>
            </a:p>
          </p:txBody>
        </p:sp>
        <p:sp>
          <p:nvSpPr>
            <p:cNvPr id="11" name="Rectangle 10">
              <a:extLst>
                <a:ext uri="{FF2B5EF4-FFF2-40B4-BE49-F238E27FC236}">
                  <a16:creationId xmlns:a16="http://schemas.microsoft.com/office/drawing/2014/main" id="{2AF103C8-DCA1-B84D-8933-C8810E22EEEF}"/>
                </a:ext>
              </a:extLst>
            </p:cNvPr>
            <p:cNvSpPr/>
            <p:nvPr/>
          </p:nvSpPr>
          <p:spPr>
            <a:xfrm>
              <a:off x="10090791" y="4714464"/>
              <a:ext cx="1489109" cy="1408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470A6E-E9B1-E74B-A58D-E63B4389C4BF}"/>
                </a:ext>
              </a:extLst>
            </p:cNvPr>
            <p:cNvSpPr txBox="1"/>
            <p:nvPr/>
          </p:nvSpPr>
          <p:spPr>
            <a:xfrm>
              <a:off x="10181385" y="4679851"/>
              <a:ext cx="1998620" cy="1303126"/>
            </a:xfrm>
            <a:prstGeom prst="rect">
              <a:avLst/>
            </a:prstGeom>
            <a:noFill/>
          </p:spPr>
          <p:txBody>
            <a:bodyPr wrap="square" rtlCol="0">
              <a:spAutoFit/>
            </a:bodyPr>
            <a:lstStyle/>
            <a:p>
              <a:r>
                <a:rPr lang="en-US" dirty="0"/>
                <a:t>R</a:t>
              </a:r>
              <a:r>
                <a:rPr lang="en-US" baseline="30000" dirty="0"/>
                <a:t>2</a:t>
              </a:r>
              <a:r>
                <a:rPr lang="en-US" dirty="0"/>
                <a:t> = .1521</a:t>
              </a:r>
            </a:p>
            <a:p>
              <a:r>
                <a:rPr lang="en-US" dirty="0"/>
                <a:t>‘</a:t>
              </a:r>
              <a:r>
                <a:rPr lang="en-US" dirty="0">
                  <a:solidFill>
                    <a:srgbClr val="C00000"/>
                  </a:solidFill>
                </a:rPr>
                <a:t>Anxiety self-report explains 15% of the variance in amygdala activity</a:t>
              </a:r>
              <a:r>
                <a:rPr lang="en-US" dirty="0"/>
                <a:t>’</a:t>
              </a:r>
            </a:p>
          </p:txBody>
        </p:sp>
      </p:grpSp>
      <p:grpSp>
        <p:nvGrpSpPr>
          <p:cNvPr id="13" name="Group 12">
            <a:extLst>
              <a:ext uri="{FF2B5EF4-FFF2-40B4-BE49-F238E27FC236}">
                <a16:creationId xmlns:a16="http://schemas.microsoft.com/office/drawing/2014/main" id="{575C1D8C-F7D8-F444-8E0B-698CCF9C3781}"/>
              </a:ext>
            </a:extLst>
          </p:cNvPr>
          <p:cNvGrpSpPr/>
          <p:nvPr/>
        </p:nvGrpSpPr>
        <p:grpSpPr>
          <a:xfrm>
            <a:off x="1560450" y="4624480"/>
            <a:ext cx="3792195" cy="1745185"/>
            <a:chOff x="8322887" y="0"/>
            <a:chExt cx="3792195" cy="1745185"/>
          </a:xfrm>
        </p:grpSpPr>
        <p:pic>
          <p:nvPicPr>
            <p:cNvPr id="4" name="Picture 3">
              <a:extLst>
                <a:ext uri="{FF2B5EF4-FFF2-40B4-BE49-F238E27FC236}">
                  <a16:creationId xmlns:a16="http://schemas.microsoft.com/office/drawing/2014/main" id="{E009EC2E-9217-4947-ABB8-30FF07529D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 b="97750" l="1000" r="99250"/>
                      </a14:imgEffect>
                    </a14:imgLayer>
                  </a14:imgProps>
                </a:ext>
              </a:extLst>
            </a:blip>
            <a:stretch>
              <a:fillRect/>
            </a:stretch>
          </p:blipFill>
          <p:spPr>
            <a:xfrm>
              <a:off x="8322887" y="0"/>
              <a:ext cx="1745185" cy="1745185"/>
            </a:xfrm>
            <a:prstGeom prst="rect">
              <a:avLst/>
            </a:prstGeom>
          </p:spPr>
        </p:pic>
        <p:sp>
          <p:nvSpPr>
            <p:cNvPr id="5" name="Rounded Rectangular Callout 4">
              <a:extLst>
                <a:ext uri="{FF2B5EF4-FFF2-40B4-BE49-F238E27FC236}">
                  <a16:creationId xmlns:a16="http://schemas.microsoft.com/office/drawing/2014/main" id="{16A52FEC-35F9-B842-82CE-0B44B39550CD}"/>
                </a:ext>
              </a:extLst>
            </p:cNvPr>
            <p:cNvSpPr/>
            <p:nvPr/>
          </p:nvSpPr>
          <p:spPr>
            <a:xfrm>
              <a:off x="9880148" y="260119"/>
              <a:ext cx="2154198" cy="928329"/>
            </a:xfrm>
            <a:prstGeom prst="wedgeRoundRectCallout">
              <a:avLst>
                <a:gd name="adj1" fmla="val -79496"/>
                <a:gd name="adj2" fmla="val 4753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5201E4-BF76-B244-BF0D-97268050B2DF}"/>
                </a:ext>
              </a:extLst>
            </p:cNvPr>
            <p:cNvSpPr txBox="1"/>
            <p:nvPr/>
          </p:nvSpPr>
          <p:spPr>
            <a:xfrm>
              <a:off x="9771275" y="255864"/>
              <a:ext cx="2343807" cy="923330"/>
            </a:xfrm>
            <a:prstGeom prst="rect">
              <a:avLst/>
            </a:prstGeom>
            <a:noFill/>
          </p:spPr>
          <p:txBody>
            <a:bodyPr wrap="square" rtlCol="0">
              <a:spAutoFit/>
            </a:bodyPr>
            <a:lstStyle/>
            <a:p>
              <a:pPr algn="ctr"/>
              <a:r>
                <a:rPr lang="en-US" dirty="0">
                  <a:solidFill>
                    <a:srgbClr val="C00000"/>
                  </a:solidFill>
                </a:rPr>
                <a:t>Most brain-behavior correlations are medium to small</a:t>
              </a:r>
            </a:p>
          </p:txBody>
        </p:sp>
      </p:grpSp>
    </p:spTree>
    <p:extLst>
      <p:ext uri="{BB962C8B-B14F-4D97-AF65-F5344CB8AC3E}">
        <p14:creationId xmlns:p14="http://schemas.microsoft.com/office/powerpoint/2010/main" val="2794118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a:solidFill>
                  <a:srgbClr val="C00000"/>
                </a:solidFill>
              </a:rPr>
              <a:t>Univariate</a:t>
            </a:r>
            <a:r>
              <a:rPr lang="en-US" dirty="0"/>
              <a:t>] Outliers and skew</a:t>
            </a:r>
          </a:p>
        </p:txBody>
      </p:sp>
      <p:sp>
        <p:nvSpPr>
          <p:cNvPr id="3" name="Content Placeholder 2"/>
          <p:cNvSpPr>
            <a:spLocks noGrp="1"/>
          </p:cNvSpPr>
          <p:nvPr>
            <p:ph idx="1"/>
          </p:nvPr>
        </p:nvSpPr>
        <p:spPr/>
        <p:txBody>
          <a:bodyPr/>
          <a:lstStyle/>
          <a:p>
            <a:r>
              <a:rPr lang="en-US" dirty="0"/>
              <a:t>Outliers reduce accurate estimates of mean and variance and reduce statistical power </a:t>
            </a:r>
          </a:p>
          <a:p>
            <a:r>
              <a:rPr lang="en-US" dirty="0">
                <a:solidFill>
                  <a:schemeClr val="tx1"/>
                </a:solidFill>
              </a:rPr>
              <a:t>Outliers can be handled with: Transformation/</a:t>
            </a:r>
            <a:r>
              <a:rPr lang="en-US" dirty="0" err="1">
                <a:solidFill>
                  <a:schemeClr val="tx1"/>
                </a:solidFill>
              </a:rPr>
              <a:t>Winsorizing</a:t>
            </a:r>
            <a:r>
              <a:rPr lang="en-US" dirty="0">
                <a:solidFill>
                  <a:schemeClr val="tx1"/>
                </a:solidFill>
              </a:rPr>
              <a:t>, Truncation/Exclusion/Censoring</a:t>
            </a:r>
          </a:p>
        </p:txBody>
      </p:sp>
      <p:pic>
        <p:nvPicPr>
          <p:cNvPr id="1026" name="Picture 2" descr="https://upload.wikimedia.org/wikipedia/commons/c/cc/Relationship_between_mean_and_median_under_different_skewness.png">
            <a:extLst>
              <a:ext uri="{FF2B5EF4-FFF2-40B4-BE49-F238E27FC236}">
                <a16:creationId xmlns:a16="http://schemas.microsoft.com/office/drawing/2014/main" id="{9C01F8C3-EA90-A84D-B794-7BB09D073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360" y="4059809"/>
            <a:ext cx="6094521" cy="22997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1167C8-FB63-8D42-9EC3-BC5CAFDCD4A3}"/>
              </a:ext>
            </a:extLst>
          </p:cNvPr>
          <p:cNvSpPr txBox="1"/>
          <p:nvPr/>
        </p:nvSpPr>
        <p:spPr>
          <a:xfrm>
            <a:off x="0" y="2824"/>
            <a:ext cx="1051891" cy="369332"/>
          </a:xfrm>
          <a:prstGeom prst="rect">
            <a:avLst/>
          </a:prstGeom>
          <a:noFill/>
        </p:spPr>
        <p:txBody>
          <a:bodyPr wrap="none" rtlCol="0">
            <a:spAutoFit/>
          </a:bodyPr>
          <a:lstStyle/>
          <a:p>
            <a:r>
              <a:rPr lang="en-US" dirty="0"/>
              <a:t>Session 2</a:t>
            </a:r>
          </a:p>
        </p:txBody>
      </p:sp>
      <p:pic>
        <p:nvPicPr>
          <p:cNvPr id="11" name="Picture 10">
            <a:extLst>
              <a:ext uri="{FF2B5EF4-FFF2-40B4-BE49-F238E27FC236}">
                <a16:creationId xmlns:a16="http://schemas.microsoft.com/office/drawing/2014/main" id="{3FF522DA-35EC-4F4E-8432-1EFBD4900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367" y="3087551"/>
            <a:ext cx="3982278" cy="2889917"/>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887D9E9-2B65-FC45-9540-1166884E9E8E}"/>
                  </a:ext>
                </a:extLst>
              </p:cNvPr>
              <p:cNvSpPr txBox="1"/>
              <p:nvPr/>
            </p:nvSpPr>
            <p:spPr>
              <a:xfrm>
                <a:off x="4860473" y="2802909"/>
                <a:ext cx="1373773"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 </m:t>
                          </m:r>
                          <m:r>
                            <a:rPr lang="en-US" b="0" i="1" smtClean="0">
                              <a:latin typeface="Cambria Math" panose="02040503050406030204" pitchFamily="18" charset="0"/>
                            </a:rPr>
                            <m:t>𝜇</m:t>
                          </m:r>
                          <m:r>
                            <a:rPr lang="en-US" b="0" i="1" smtClean="0">
                              <a:latin typeface="Cambria Math" panose="02040503050406030204" pitchFamily="18" charset="0"/>
                            </a:rPr>
                            <m:t>) </m:t>
                          </m:r>
                        </m:num>
                        <m:den>
                          <m:r>
                            <a:rPr lang="en-US" b="0" i="1" smtClean="0">
                              <a:latin typeface="Cambria Math" panose="02040503050406030204" pitchFamily="18" charset="0"/>
                            </a:rPr>
                            <m:t>𝜎</m:t>
                          </m:r>
                        </m:den>
                      </m:f>
                    </m:oMath>
                  </m:oMathPara>
                </a14:m>
                <a:endParaRPr lang="en-US" i="1" dirty="0"/>
              </a:p>
            </p:txBody>
          </p:sp>
        </mc:Choice>
        <mc:Fallback>
          <p:sp>
            <p:nvSpPr>
              <p:cNvPr id="12" name="TextBox 11">
                <a:extLst>
                  <a:ext uri="{FF2B5EF4-FFF2-40B4-BE49-F238E27FC236}">
                    <a16:creationId xmlns:a16="http://schemas.microsoft.com/office/drawing/2014/main" id="{1887D9E9-2B65-FC45-9540-1166884E9E8E}"/>
                  </a:ext>
                </a:extLst>
              </p:cNvPr>
              <p:cNvSpPr txBox="1">
                <a:spLocks noRot="1" noChangeAspect="1" noMove="1" noResize="1" noEditPoints="1" noAdjustHandles="1" noChangeArrowheads="1" noChangeShapeType="1" noTextEdit="1"/>
              </p:cNvSpPr>
              <p:nvPr/>
            </p:nvSpPr>
            <p:spPr>
              <a:xfrm>
                <a:off x="4860473" y="2802909"/>
                <a:ext cx="1373773" cy="527580"/>
              </a:xfrm>
              <a:prstGeom prst="rect">
                <a:avLst/>
              </a:prstGeom>
              <a:blipFill>
                <a:blip r:embed="rId5"/>
                <a:stretch>
                  <a:fillRect l="-1835" t="-7143" r="-5505" b="-714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8B7DDEE-A944-1041-A785-DBE945211071}"/>
              </a:ext>
            </a:extLst>
          </p:cNvPr>
          <p:cNvSpPr txBox="1"/>
          <p:nvPr/>
        </p:nvSpPr>
        <p:spPr>
          <a:xfrm>
            <a:off x="5902359" y="3175073"/>
            <a:ext cx="5598586" cy="369332"/>
          </a:xfrm>
          <a:prstGeom prst="rect">
            <a:avLst/>
          </a:prstGeom>
          <a:noFill/>
        </p:spPr>
        <p:txBody>
          <a:bodyPr wrap="square" rtlCol="0">
            <a:spAutoFit/>
          </a:bodyPr>
          <a:lstStyle/>
          <a:p>
            <a:pPr algn="ctr"/>
            <a:r>
              <a:rPr lang="en-US" dirty="0"/>
              <a:t>Tells how many SDs each data value is from the mean.</a:t>
            </a:r>
          </a:p>
        </p:txBody>
      </p:sp>
      <p:sp>
        <p:nvSpPr>
          <p:cNvPr id="14" name="TextBox 13">
            <a:extLst>
              <a:ext uri="{FF2B5EF4-FFF2-40B4-BE49-F238E27FC236}">
                <a16:creationId xmlns:a16="http://schemas.microsoft.com/office/drawing/2014/main" id="{4462D853-440E-3A48-9043-8557D0E9889B}"/>
              </a:ext>
            </a:extLst>
          </p:cNvPr>
          <p:cNvSpPr txBox="1"/>
          <p:nvPr/>
        </p:nvSpPr>
        <p:spPr>
          <a:xfrm>
            <a:off x="6492185" y="2862608"/>
            <a:ext cx="4204869" cy="369332"/>
          </a:xfrm>
          <a:prstGeom prst="rect">
            <a:avLst/>
          </a:prstGeom>
          <a:noFill/>
        </p:spPr>
        <p:txBody>
          <a:bodyPr wrap="none" rtlCol="0">
            <a:spAutoFit/>
          </a:bodyPr>
          <a:lstStyle/>
          <a:p>
            <a:r>
              <a:rPr lang="en-US" b="1" dirty="0">
                <a:solidFill>
                  <a:schemeClr val="accent1"/>
                </a:solidFill>
              </a:rPr>
              <a:t>3 sigma rule (in normally distributed data)</a:t>
            </a:r>
          </a:p>
        </p:txBody>
      </p:sp>
    </p:spTree>
    <p:extLst>
      <p:ext uri="{BB962C8B-B14F-4D97-AF65-F5344CB8AC3E}">
        <p14:creationId xmlns:p14="http://schemas.microsoft.com/office/powerpoint/2010/main" val="2350907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24C7-4C84-B042-9862-CDC0C3A283BE}"/>
              </a:ext>
            </a:extLst>
          </p:cNvPr>
          <p:cNvSpPr>
            <a:spLocks noGrp="1"/>
          </p:cNvSpPr>
          <p:nvPr>
            <p:ph type="title"/>
          </p:nvPr>
        </p:nvSpPr>
        <p:spPr>
          <a:xfrm>
            <a:off x="1097280" y="286603"/>
            <a:ext cx="10496006" cy="1450757"/>
          </a:xfrm>
        </p:spPr>
        <p:txBody>
          <a:bodyPr/>
          <a:lstStyle/>
          <a:p>
            <a:r>
              <a:rPr lang="en-US" dirty="0"/>
              <a:t>[</a:t>
            </a:r>
            <a:r>
              <a:rPr lang="en-US" dirty="0">
                <a:solidFill>
                  <a:srgbClr val="C00000"/>
                </a:solidFill>
              </a:rPr>
              <a:t>Univariate</a:t>
            </a:r>
            <a:r>
              <a:rPr lang="en-US" dirty="0"/>
              <a:t>] Outlier Detection via z-Scoring</a:t>
            </a:r>
          </a:p>
        </p:txBody>
      </p:sp>
      <p:sp>
        <p:nvSpPr>
          <p:cNvPr id="5" name="Content Placeholder 4">
            <a:extLst>
              <a:ext uri="{FF2B5EF4-FFF2-40B4-BE49-F238E27FC236}">
                <a16:creationId xmlns:a16="http://schemas.microsoft.com/office/drawing/2014/main" id="{97BB2111-B271-E846-9456-8A70D8DB1E6B}"/>
              </a:ext>
            </a:extLst>
          </p:cNvPr>
          <p:cNvSpPr>
            <a:spLocks noGrp="1"/>
          </p:cNvSpPr>
          <p:nvPr>
            <p:ph idx="1"/>
          </p:nvPr>
        </p:nvSpPr>
        <p:spPr/>
        <p:txBody>
          <a:bodyPr/>
          <a:lstStyle/>
          <a:p>
            <a:r>
              <a:rPr lang="en-US" dirty="0"/>
              <a:t>In large samples, a small number of outliers are expected </a:t>
            </a:r>
          </a:p>
          <a:p>
            <a:pPr lvl="1"/>
            <a:r>
              <a:rPr lang="en-US" dirty="0"/>
              <a:t>1 in 370 will be an outlier</a:t>
            </a:r>
          </a:p>
          <a:p>
            <a:pPr lvl="1"/>
            <a:r>
              <a:rPr lang="en-US" dirty="0"/>
              <a:t>5 in 1000</a:t>
            </a:r>
          </a:p>
          <a:p>
            <a:r>
              <a:rPr lang="en-US" dirty="0"/>
              <a:t>Outliers are cause for further investigation</a:t>
            </a:r>
          </a:p>
          <a:p>
            <a:pPr lvl="2"/>
            <a:r>
              <a:rPr lang="en-US" sz="1600" dirty="0"/>
              <a:t>Accidentally measuring a different patient population/distribution?</a:t>
            </a:r>
          </a:p>
          <a:p>
            <a:pPr lvl="2"/>
            <a:r>
              <a:rPr lang="en-US" sz="1600" dirty="0"/>
              <a:t>Instrument error?</a:t>
            </a:r>
          </a:p>
          <a:p>
            <a:pPr lvl="2"/>
            <a:r>
              <a:rPr lang="en-US" sz="1600" dirty="0"/>
              <a:t>Human error/Data entered incorrectly?</a:t>
            </a:r>
          </a:p>
          <a:p>
            <a:pPr lvl="2"/>
            <a:r>
              <a:rPr lang="en-US" sz="1600" dirty="0"/>
              <a:t>Fraudulent participant behavior</a:t>
            </a:r>
            <a:r>
              <a:rPr lang="en-US" dirty="0"/>
              <a:t>?</a:t>
            </a:r>
          </a:p>
          <a:p>
            <a:pPr lvl="1"/>
            <a:endParaRPr lang="en-US" dirty="0"/>
          </a:p>
        </p:txBody>
      </p:sp>
      <p:sp>
        <p:nvSpPr>
          <p:cNvPr id="12" name="TextBox 11">
            <a:extLst>
              <a:ext uri="{FF2B5EF4-FFF2-40B4-BE49-F238E27FC236}">
                <a16:creationId xmlns:a16="http://schemas.microsoft.com/office/drawing/2014/main" id="{8187BC7E-88EB-D241-9D41-006AAB3750A3}"/>
              </a:ext>
            </a:extLst>
          </p:cNvPr>
          <p:cNvSpPr txBox="1"/>
          <p:nvPr/>
        </p:nvSpPr>
        <p:spPr>
          <a:xfrm>
            <a:off x="0" y="2824"/>
            <a:ext cx="1051891" cy="369332"/>
          </a:xfrm>
          <a:prstGeom prst="rect">
            <a:avLst/>
          </a:prstGeom>
          <a:noFill/>
        </p:spPr>
        <p:txBody>
          <a:bodyPr wrap="none" rtlCol="0">
            <a:spAutoFit/>
          </a:bodyPr>
          <a:lstStyle/>
          <a:p>
            <a:r>
              <a:rPr lang="en-US" dirty="0"/>
              <a:t>Session 2</a:t>
            </a:r>
          </a:p>
        </p:txBody>
      </p:sp>
      <p:pic>
        <p:nvPicPr>
          <p:cNvPr id="8" name="Picture 7">
            <a:extLst>
              <a:ext uri="{FF2B5EF4-FFF2-40B4-BE49-F238E27FC236}">
                <a16:creationId xmlns:a16="http://schemas.microsoft.com/office/drawing/2014/main" id="{8EBB20FD-F393-CB4C-888B-9549E5956C11}"/>
              </a:ext>
            </a:extLst>
          </p:cNvPr>
          <p:cNvPicPr>
            <a:picLocks noChangeAspect="1"/>
          </p:cNvPicPr>
          <p:nvPr/>
        </p:nvPicPr>
        <p:blipFill>
          <a:blip r:embed="rId2"/>
          <a:stretch>
            <a:fillRect/>
          </a:stretch>
        </p:blipFill>
        <p:spPr>
          <a:xfrm>
            <a:off x="7416426" y="2397427"/>
            <a:ext cx="4114347" cy="3178627"/>
          </a:xfrm>
          <a:prstGeom prst="rect">
            <a:avLst/>
          </a:prstGeom>
        </p:spPr>
      </p:pic>
      <p:sp>
        <p:nvSpPr>
          <p:cNvPr id="9" name="TextBox 8">
            <a:extLst>
              <a:ext uri="{FF2B5EF4-FFF2-40B4-BE49-F238E27FC236}">
                <a16:creationId xmlns:a16="http://schemas.microsoft.com/office/drawing/2014/main" id="{9ED028AD-42F3-6645-AF58-915ED74F7E34}"/>
              </a:ext>
            </a:extLst>
          </p:cNvPr>
          <p:cNvSpPr txBox="1"/>
          <p:nvPr/>
        </p:nvSpPr>
        <p:spPr>
          <a:xfrm>
            <a:off x="7616748" y="2104387"/>
            <a:ext cx="3976538" cy="369332"/>
          </a:xfrm>
          <a:prstGeom prst="rect">
            <a:avLst/>
          </a:prstGeom>
          <a:noFill/>
        </p:spPr>
        <p:txBody>
          <a:bodyPr wrap="none" rtlCol="0">
            <a:spAutoFit/>
          </a:bodyPr>
          <a:lstStyle/>
          <a:p>
            <a:r>
              <a:rPr lang="en-US" dirty="0">
                <a:solidFill>
                  <a:schemeClr val="accent1"/>
                </a:solidFill>
              </a:rPr>
              <a:t>3 Motor Tasks in healthy children (N=64)</a:t>
            </a:r>
          </a:p>
        </p:txBody>
      </p:sp>
      <p:sp>
        <p:nvSpPr>
          <p:cNvPr id="10" name="TextBox 9">
            <a:extLst>
              <a:ext uri="{FF2B5EF4-FFF2-40B4-BE49-F238E27FC236}">
                <a16:creationId xmlns:a16="http://schemas.microsoft.com/office/drawing/2014/main" id="{22B884EC-D706-DE42-8108-E418ECEA5473}"/>
              </a:ext>
            </a:extLst>
          </p:cNvPr>
          <p:cNvSpPr txBox="1"/>
          <p:nvPr/>
        </p:nvSpPr>
        <p:spPr>
          <a:xfrm>
            <a:off x="9125178" y="5592095"/>
            <a:ext cx="2405595" cy="276999"/>
          </a:xfrm>
          <a:prstGeom prst="rect">
            <a:avLst/>
          </a:prstGeom>
          <a:noFill/>
        </p:spPr>
        <p:txBody>
          <a:bodyPr wrap="none" rtlCol="0">
            <a:spAutoFit/>
          </a:bodyPr>
          <a:lstStyle/>
          <a:p>
            <a:r>
              <a:rPr lang="en-US" sz="1200" dirty="0"/>
              <a:t>Wheelock et al. (2018) </a:t>
            </a:r>
            <a:r>
              <a:rPr lang="en-US" sz="1200" i="1" dirty="0" err="1"/>
              <a:t>NeuroImage</a:t>
            </a:r>
            <a:endParaRPr lang="en-US" sz="1200" i="1" dirty="0"/>
          </a:p>
        </p:txBody>
      </p:sp>
      <p:sp>
        <p:nvSpPr>
          <p:cNvPr id="20" name="TextBox 19">
            <a:extLst>
              <a:ext uri="{FF2B5EF4-FFF2-40B4-BE49-F238E27FC236}">
                <a16:creationId xmlns:a16="http://schemas.microsoft.com/office/drawing/2014/main" id="{A154C0D0-19E9-4D4A-A026-BB2683C8B33D}"/>
              </a:ext>
            </a:extLst>
          </p:cNvPr>
          <p:cNvSpPr txBox="1"/>
          <p:nvPr/>
        </p:nvSpPr>
        <p:spPr>
          <a:xfrm>
            <a:off x="5835901" y="5928344"/>
            <a:ext cx="6356099" cy="307777"/>
          </a:xfrm>
          <a:prstGeom prst="rect">
            <a:avLst/>
          </a:prstGeom>
          <a:noFill/>
        </p:spPr>
        <p:txBody>
          <a:bodyPr wrap="none" rtlCol="0">
            <a:spAutoFit/>
          </a:bodyPr>
          <a:lstStyle/>
          <a:p>
            <a:r>
              <a:rPr lang="en-US" sz="1400" dirty="0">
                <a:solidFill>
                  <a:schemeClr val="accent1"/>
                </a:solidFill>
              </a:rPr>
              <a:t>Why is subject 524 bad at manual dexterity and aiming/catching but fine at balance?</a:t>
            </a:r>
          </a:p>
        </p:txBody>
      </p:sp>
    </p:spTree>
    <p:extLst>
      <p:ext uri="{BB962C8B-B14F-4D97-AF65-F5344CB8AC3E}">
        <p14:creationId xmlns:p14="http://schemas.microsoft.com/office/powerpoint/2010/main" val="45198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D5F24-D917-8C42-AB56-3D04D8EF4B99}"/>
              </a:ext>
            </a:extLst>
          </p:cNvPr>
          <p:cNvSpPr>
            <a:spLocks noGrp="1"/>
          </p:cNvSpPr>
          <p:nvPr>
            <p:ph type="title"/>
          </p:nvPr>
        </p:nvSpPr>
        <p:spPr/>
        <p:txBody>
          <a:bodyPr/>
          <a:lstStyle/>
          <a:p>
            <a:r>
              <a:rPr lang="en-US" dirty="0">
                <a:solidFill>
                  <a:srgbClr val="C00000"/>
                </a:solidFill>
              </a:rPr>
              <a:t>Bivariate and Multivariate </a:t>
            </a:r>
            <a:r>
              <a:rPr lang="en-US" dirty="0"/>
              <a:t>Outliers</a:t>
            </a:r>
          </a:p>
        </p:txBody>
      </p:sp>
      <p:sp>
        <p:nvSpPr>
          <p:cNvPr id="3" name="Content Placeholder 2">
            <a:extLst>
              <a:ext uri="{FF2B5EF4-FFF2-40B4-BE49-F238E27FC236}">
                <a16:creationId xmlns:a16="http://schemas.microsoft.com/office/drawing/2014/main" id="{B28B5A42-E1AC-4549-9BFD-2C2F696047BF}"/>
              </a:ext>
            </a:extLst>
          </p:cNvPr>
          <p:cNvSpPr>
            <a:spLocks noGrp="1"/>
          </p:cNvSpPr>
          <p:nvPr>
            <p:ph idx="1"/>
          </p:nvPr>
        </p:nvSpPr>
        <p:spPr/>
        <p:txBody>
          <a:bodyPr/>
          <a:lstStyle/>
          <a:p>
            <a:r>
              <a:rPr lang="en-US" dirty="0"/>
              <a:t>Outliers resulting from the combination of two or more variables</a:t>
            </a:r>
          </a:p>
          <a:p>
            <a:r>
              <a:rPr lang="en-US" dirty="0"/>
              <a:t>Outliers can impact the estimated relationship between two variables</a:t>
            </a:r>
          </a:p>
          <a:p>
            <a:pPr lvl="1"/>
            <a:r>
              <a:rPr lang="en-US" dirty="0"/>
              <a:t>Influence of outliers on the fit line is ‘Leverage’</a:t>
            </a:r>
          </a:p>
          <a:p>
            <a:pPr lvl="1"/>
            <a:r>
              <a:rPr lang="en-US" dirty="0"/>
              <a:t>Outliers that don’t exert leverage can be retained</a:t>
            </a:r>
          </a:p>
          <a:p>
            <a:pPr lvl="1"/>
            <a:endParaRPr lang="en-US" dirty="0"/>
          </a:p>
        </p:txBody>
      </p:sp>
      <p:pic>
        <p:nvPicPr>
          <p:cNvPr id="4" name="Picture 3">
            <a:extLst>
              <a:ext uri="{FF2B5EF4-FFF2-40B4-BE49-F238E27FC236}">
                <a16:creationId xmlns:a16="http://schemas.microsoft.com/office/drawing/2014/main" id="{A7A4A2F7-DCE0-6044-945E-955AE1DF2473}"/>
              </a:ext>
            </a:extLst>
          </p:cNvPr>
          <p:cNvPicPr>
            <a:picLocks noChangeAspect="1"/>
          </p:cNvPicPr>
          <p:nvPr/>
        </p:nvPicPr>
        <p:blipFill>
          <a:blip r:embed="rId2"/>
          <a:stretch>
            <a:fillRect/>
          </a:stretch>
        </p:blipFill>
        <p:spPr>
          <a:xfrm>
            <a:off x="6252754" y="3254709"/>
            <a:ext cx="5634447" cy="2817224"/>
          </a:xfrm>
          <a:prstGeom prst="rect">
            <a:avLst/>
          </a:prstGeom>
        </p:spPr>
      </p:pic>
      <p:sp>
        <p:nvSpPr>
          <p:cNvPr id="8" name="TextBox 7">
            <a:extLst>
              <a:ext uri="{FF2B5EF4-FFF2-40B4-BE49-F238E27FC236}">
                <a16:creationId xmlns:a16="http://schemas.microsoft.com/office/drawing/2014/main" id="{E5B959E4-8FE8-9049-BD86-72E5C193BABD}"/>
              </a:ext>
            </a:extLst>
          </p:cNvPr>
          <p:cNvSpPr txBox="1"/>
          <p:nvPr/>
        </p:nvSpPr>
        <p:spPr>
          <a:xfrm>
            <a:off x="7415078" y="2930891"/>
            <a:ext cx="3484677" cy="430887"/>
          </a:xfrm>
          <a:prstGeom prst="rect">
            <a:avLst/>
          </a:prstGeom>
          <a:noFill/>
        </p:spPr>
        <p:txBody>
          <a:bodyPr wrap="square" rtlCol="0">
            <a:spAutoFit/>
          </a:bodyPr>
          <a:lstStyle/>
          <a:p>
            <a:pPr algn="ctr"/>
            <a:r>
              <a:rPr lang="en-US" sz="1100" dirty="0"/>
              <a:t>Look at the change in fit line</a:t>
            </a:r>
          </a:p>
          <a:p>
            <a:pPr algn="ctr"/>
            <a:r>
              <a:rPr lang="en-US" sz="1100" dirty="0"/>
              <a:t>(so much leverage)</a:t>
            </a:r>
          </a:p>
        </p:txBody>
      </p:sp>
      <p:sp>
        <p:nvSpPr>
          <p:cNvPr id="6" name="TextBox 5">
            <a:extLst>
              <a:ext uri="{FF2B5EF4-FFF2-40B4-BE49-F238E27FC236}">
                <a16:creationId xmlns:a16="http://schemas.microsoft.com/office/drawing/2014/main" id="{B03EE5E7-3B61-044A-8ACB-BCD26494378F}"/>
              </a:ext>
            </a:extLst>
          </p:cNvPr>
          <p:cNvSpPr txBox="1"/>
          <p:nvPr/>
        </p:nvSpPr>
        <p:spPr>
          <a:xfrm>
            <a:off x="6322215" y="5977468"/>
            <a:ext cx="5670401" cy="338554"/>
          </a:xfrm>
          <a:prstGeom prst="rect">
            <a:avLst/>
          </a:prstGeom>
          <a:noFill/>
        </p:spPr>
        <p:txBody>
          <a:bodyPr wrap="square" rtlCol="0">
            <a:spAutoFit/>
          </a:bodyPr>
          <a:lstStyle/>
          <a:p>
            <a:pPr algn="ctr"/>
            <a:r>
              <a:rPr lang="en-US" sz="1600" dirty="0">
                <a:solidFill>
                  <a:srgbClr val="C00000"/>
                </a:solidFill>
              </a:rPr>
              <a:t>Censoring Bivariate Outliers impacts the estimated correlation</a:t>
            </a:r>
          </a:p>
        </p:txBody>
      </p:sp>
      <p:sp>
        <p:nvSpPr>
          <p:cNvPr id="5" name="TextBox 4">
            <a:extLst>
              <a:ext uri="{FF2B5EF4-FFF2-40B4-BE49-F238E27FC236}">
                <a16:creationId xmlns:a16="http://schemas.microsoft.com/office/drawing/2014/main" id="{F19D6D29-E708-864B-AEA7-82C28CD31BDC}"/>
              </a:ext>
            </a:extLst>
          </p:cNvPr>
          <p:cNvSpPr txBox="1"/>
          <p:nvPr/>
        </p:nvSpPr>
        <p:spPr>
          <a:xfrm>
            <a:off x="1941739" y="4166648"/>
            <a:ext cx="3221459" cy="646331"/>
          </a:xfrm>
          <a:prstGeom prst="rect">
            <a:avLst/>
          </a:prstGeom>
          <a:noFill/>
        </p:spPr>
        <p:txBody>
          <a:bodyPr wrap="none" rtlCol="0">
            <a:spAutoFit/>
          </a:bodyPr>
          <a:lstStyle/>
          <a:p>
            <a:pPr algn="ctr"/>
            <a:r>
              <a:rPr lang="en-US" dirty="0">
                <a:solidFill>
                  <a:srgbClr val="C00000"/>
                </a:solidFill>
              </a:rPr>
              <a:t>Leverage can be calculated with </a:t>
            </a:r>
          </a:p>
          <a:p>
            <a:pPr algn="ctr"/>
            <a:r>
              <a:rPr lang="en-US" dirty="0">
                <a:solidFill>
                  <a:srgbClr val="C00000"/>
                </a:solidFill>
              </a:rPr>
              <a:t>Cook’s Distance (D)</a:t>
            </a:r>
          </a:p>
        </p:txBody>
      </p:sp>
    </p:spTree>
    <p:extLst>
      <p:ext uri="{BB962C8B-B14F-4D97-AF65-F5344CB8AC3E}">
        <p14:creationId xmlns:p14="http://schemas.microsoft.com/office/powerpoint/2010/main" val="329093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D5F24-D917-8C42-AB56-3D04D8EF4B99}"/>
              </a:ext>
            </a:extLst>
          </p:cNvPr>
          <p:cNvSpPr>
            <a:spLocks noGrp="1"/>
          </p:cNvSpPr>
          <p:nvPr>
            <p:ph type="title"/>
          </p:nvPr>
        </p:nvSpPr>
        <p:spPr/>
        <p:txBody>
          <a:bodyPr/>
          <a:lstStyle/>
          <a:p>
            <a:r>
              <a:rPr lang="en-US" dirty="0">
                <a:solidFill>
                  <a:srgbClr val="C00000"/>
                </a:solidFill>
              </a:rPr>
              <a:t>Bivariate and Multivariate </a:t>
            </a:r>
            <a:r>
              <a:rPr lang="en-US" dirty="0"/>
              <a:t>Outliers</a:t>
            </a:r>
          </a:p>
        </p:txBody>
      </p:sp>
      <p:sp>
        <p:nvSpPr>
          <p:cNvPr id="3" name="Content Placeholder 2">
            <a:extLst>
              <a:ext uri="{FF2B5EF4-FFF2-40B4-BE49-F238E27FC236}">
                <a16:creationId xmlns:a16="http://schemas.microsoft.com/office/drawing/2014/main" id="{B28B5A42-E1AC-4549-9BFD-2C2F696047BF}"/>
              </a:ext>
            </a:extLst>
          </p:cNvPr>
          <p:cNvSpPr>
            <a:spLocks noGrp="1"/>
          </p:cNvSpPr>
          <p:nvPr>
            <p:ph idx="1"/>
          </p:nvPr>
        </p:nvSpPr>
        <p:spPr/>
        <p:txBody>
          <a:bodyPr/>
          <a:lstStyle/>
          <a:p>
            <a:r>
              <a:rPr lang="en-US" dirty="0"/>
              <a:t>Outliers resulting from the combination of two or more variables</a:t>
            </a:r>
          </a:p>
          <a:p>
            <a:r>
              <a:rPr lang="en-US" dirty="0"/>
              <a:t>Outliers can impact the estimated relationship between two variables</a:t>
            </a:r>
          </a:p>
          <a:p>
            <a:pPr lvl="1"/>
            <a:r>
              <a:rPr lang="en-US" dirty="0"/>
              <a:t>Influence of outliers on the fit line is ‘Leverage’</a:t>
            </a:r>
          </a:p>
          <a:p>
            <a:pPr lvl="1"/>
            <a:r>
              <a:rPr lang="en-US" dirty="0"/>
              <a:t>Outliers that don’t exert leverage can be retained</a:t>
            </a:r>
          </a:p>
          <a:p>
            <a:r>
              <a:rPr lang="en-US" dirty="0"/>
              <a:t>Assess multivariate outliers with </a:t>
            </a:r>
          </a:p>
          <a:p>
            <a:pPr lvl="1"/>
            <a:r>
              <a:rPr lang="en-US" dirty="0" err="1"/>
              <a:t>Mahalanobis</a:t>
            </a:r>
            <a:r>
              <a:rPr lang="en-US" dirty="0"/>
              <a:t> Distance</a:t>
            </a:r>
          </a:p>
          <a:p>
            <a:pPr lvl="1"/>
            <a:endParaRPr lang="en-US" dirty="0"/>
          </a:p>
        </p:txBody>
      </p:sp>
      <p:pic>
        <p:nvPicPr>
          <p:cNvPr id="7" name="Picture 6">
            <a:extLst>
              <a:ext uri="{FF2B5EF4-FFF2-40B4-BE49-F238E27FC236}">
                <a16:creationId xmlns:a16="http://schemas.microsoft.com/office/drawing/2014/main" id="{F5164CDA-48C6-B64B-86D6-8B61EA67679E}"/>
              </a:ext>
            </a:extLst>
          </p:cNvPr>
          <p:cNvPicPr>
            <a:picLocks noChangeAspect="1"/>
          </p:cNvPicPr>
          <p:nvPr/>
        </p:nvPicPr>
        <p:blipFill>
          <a:blip r:embed="rId2"/>
          <a:stretch>
            <a:fillRect/>
          </a:stretch>
        </p:blipFill>
        <p:spPr>
          <a:xfrm>
            <a:off x="7123350" y="3080248"/>
            <a:ext cx="4798683" cy="3170826"/>
          </a:xfrm>
          <a:prstGeom prst="rect">
            <a:avLst/>
          </a:prstGeom>
        </p:spPr>
      </p:pic>
      <p:pic>
        <p:nvPicPr>
          <p:cNvPr id="9" name="Picture 8">
            <a:extLst>
              <a:ext uri="{FF2B5EF4-FFF2-40B4-BE49-F238E27FC236}">
                <a16:creationId xmlns:a16="http://schemas.microsoft.com/office/drawing/2014/main" id="{6622BE35-C0F9-CF41-8815-53FEC6517A41}"/>
              </a:ext>
            </a:extLst>
          </p:cNvPr>
          <p:cNvPicPr>
            <a:picLocks noChangeAspect="1"/>
          </p:cNvPicPr>
          <p:nvPr/>
        </p:nvPicPr>
        <p:blipFill>
          <a:blip r:embed="rId3"/>
          <a:stretch>
            <a:fillRect/>
          </a:stretch>
        </p:blipFill>
        <p:spPr>
          <a:xfrm>
            <a:off x="1339890" y="4120285"/>
            <a:ext cx="5261207" cy="2130789"/>
          </a:xfrm>
          <a:prstGeom prst="rect">
            <a:avLst/>
          </a:prstGeom>
        </p:spPr>
      </p:pic>
    </p:spTree>
    <p:extLst>
      <p:ext uri="{BB962C8B-B14F-4D97-AF65-F5344CB8AC3E}">
        <p14:creationId xmlns:p14="http://schemas.microsoft.com/office/powerpoint/2010/main" val="3677496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F6076-80E8-664C-8185-1E83D6BB0A08}"/>
              </a:ext>
            </a:extLst>
          </p:cNvPr>
          <p:cNvSpPr>
            <a:spLocks noGrp="1"/>
          </p:cNvSpPr>
          <p:nvPr>
            <p:ph type="title"/>
          </p:nvPr>
        </p:nvSpPr>
        <p:spPr/>
        <p:txBody>
          <a:bodyPr/>
          <a:lstStyle/>
          <a:p>
            <a:r>
              <a:rPr lang="en-US" dirty="0"/>
              <a:t>Regression</a:t>
            </a:r>
          </a:p>
        </p:txBody>
      </p:sp>
      <p:sp>
        <p:nvSpPr>
          <p:cNvPr id="3" name="Text Placeholder 2">
            <a:extLst>
              <a:ext uri="{FF2B5EF4-FFF2-40B4-BE49-F238E27FC236}">
                <a16:creationId xmlns:a16="http://schemas.microsoft.com/office/drawing/2014/main" id="{FB2F9D07-8BE1-1646-B231-FAE29393B5B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7234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B044-CC4B-9E42-A142-6F9DCF99EF05}"/>
              </a:ext>
            </a:extLst>
          </p:cNvPr>
          <p:cNvSpPr>
            <a:spLocks noGrp="1"/>
          </p:cNvSpPr>
          <p:nvPr>
            <p:ph type="title"/>
          </p:nvPr>
        </p:nvSpPr>
        <p:spPr/>
        <p:txBody>
          <a:bodyPr/>
          <a:lstStyle/>
          <a:p>
            <a:r>
              <a:rPr lang="en-US" dirty="0"/>
              <a:t>Regression Vocabulary</a:t>
            </a:r>
          </a:p>
        </p:txBody>
      </p:sp>
      <p:sp>
        <p:nvSpPr>
          <p:cNvPr id="3" name="Content Placeholder 2">
            <a:extLst>
              <a:ext uri="{FF2B5EF4-FFF2-40B4-BE49-F238E27FC236}">
                <a16:creationId xmlns:a16="http://schemas.microsoft.com/office/drawing/2014/main" id="{EC93EA04-2ECE-764E-A97B-D90FF5C24427}"/>
              </a:ext>
            </a:extLst>
          </p:cNvPr>
          <p:cNvSpPr>
            <a:spLocks noGrp="1"/>
          </p:cNvSpPr>
          <p:nvPr>
            <p:ph idx="1"/>
          </p:nvPr>
        </p:nvSpPr>
        <p:spPr/>
        <p:txBody>
          <a:bodyPr/>
          <a:lstStyle/>
          <a:p>
            <a:r>
              <a:rPr lang="en-US" dirty="0"/>
              <a:t>Regression</a:t>
            </a:r>
          </a:p>
          <a:p>
            <a:pPr lvl="1"/>
            <a:r>
              <a:rPr lang="en-US" dirty="0"/>
              <a:t>Generic term for statistical methods that attempt to fit a model to data</a:t>
            </a:r>
          </a:p>
          <a:p>
            <a:r>
              <a:rPr lang="en-US" dirty="0"/>
              <a:t>Dependent Variable (DV, commonly Y)</a:t>
            </a:r>
          </a:p>
          <a:p>
            <a:pPr lvl="1"/>
            <a:r>
              <a:rPr lang="en-US" dirty="0"/>
              <a:t>Outcome being predicted</a:t>
            </a:r>
          </a:p>
          <a:p>
            <a:r>
              <a:rPr lang="en-US" dirty="0"/>
              <a:t>Independent Variable (IV, commonly X)</a:t>
            </a:r>
          </a:p>
          <a:p>
            <a:pPr lvl="1"/>
            <a:r>
              <a:rPr lang="en-US" dirty="0"/>
              <a:t>Predictor variables</a:t>
            </a:r>
          </a:p>
          <a:p>
            <a:r>
              <a:rPr lang="en-US" dirty="0"/>
              <a:t>Covariates (also an IV, more X)</a:t>
            </a:r>
          </a:p>
          <a:p>
            <a:pPr lvl="1"/>
            <a:r>
              <a:rPr lang="en-US" dirty="0"/>
              <a:t>Nuisance variables which contribute to the prediction but aren’t of interest</a:t>
            </a:r>
          </a:p>
          <a:p>
            <a:r>
              <a:rPr lang="en-US" dirty="0"/>
              <a:t>Unknown parameter estimates (𝛽)</a:t>
            </a:r>
          </a:p>
          <a:p>
            <a:pPr lvl="1"/>
            <a:r>
              <a:rPr lang="en-US" dirty="0"/>
              <a:t>The degree to which an IV (X) explains variance in DV (Y)</a:t>
            </a:r>
          </a:p>
        </p:txBody>
      </p:sp>
    </p:spTree>
    <p:extLst>
      <p:ext uri="{BB962C8B-B14F-4D97-AF65-F5344CB8AC3E}">
        <p14:creationId xmlns:p14="http://schemas.microsoft.com/office/powerpoint/2010/main" val="744664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B044-CC4B-9E42-A142-6F9DCF99EF05}"/>
              </a:ext>
            </a:extLst>
          </p:cNvPr>
          <p:cNvSpPr>
            <a:spLocks noGrp="1"/>
          </p:cNvSpPr>
          <p:nvPr>
            <p:ph type="title"/>
          </p:nvPr>
        </p:nvSpPr>
        <p:spPr/>
        <p:txBody>
          <a:bodyPr/>
          <a:lstStyle/>
          <a:p>
            <a:r>
              <a:rPr lang="en-US" dirty="0"/>
              <a:t>Common types of Regression</a:t>
            </a:r>
          </a:p>
        </p:txBody>
      </p:sp>
      <p:sp>
        <p:nvSpPr>
          <p:cNvPr id="3" name="Content Placeholder 2">
            <a:extLst>
              <a:ext uri="{FF2B5EF4-FFF2-40B4-BE49-F238E27FC236}">
                <a16:creationId xmlns:a16="http://schemas.microsoft.com/office/drawing/2014/main" id="{EC93EA04-2ECE-764E-A97B-D90FF5C24427}"/>
              </a:ext>
            </a:extLst>
          </p:cNvPr>
          <p:cNvSpPr>
            <a:spLocks noGrp="1"/>
          </p:cNvSpPr>
          <p:nvPr>
            <p:ph idx="1"/>
          </p:nvPr>
        </p:nvSpPr>
        <p:spPr/>
        <p:txBody>
          <a:bodyPr/>
          <a:lstStyle/>
          <a:p>
            <a:br>
              <a:rPr lang="en-US" dirty="0"/>
            </a:br>
            <a:r>
              <a:rPr lang="en-US" sz="2400" dirty="0"/>
              <a:t>Simple Linear Regression = 1 IV and 1 DV</a:t>
            </a:r>
          </a:p>
          <a:p>
            <a:r>
              <a:rPr lang="en-US" sz="2400" dirty="0"/>
              <a:t>Multiple Linear Regression = Many IVs and 1 DV</a:t>
            </a:r>
          </a:p>
          <a:p>
            <a:r>
              <a:rPr lang="en-US" sz="2400" dirty="0"/>
              <a:t>Logistic Regression = Many IVs and 1 discrete DV (e.g. doctorate vs no doctorate)</a:t>
            </a:r>
          </a:p>
        </p:txBody>
      </p:sp>
      <p:sp>
        <p:nvSpPr>
          <p:cNvPr id="4" name="Right Brace 3">
            <a:extLst>
              <a:ext uri="{FF2B5EF4-FFF2-40B4-BE49-F238E27FC236}">
                <a16:creationId xmlns:a16="http://schemas.microsoft.com/office/drawing/2014/main" id="{BBC05A5A-291B-D14C-94DB-BB96D3E5D60E}"/>
              </a:ext>
            </a:extLst>
          </p:cNvPr>
          <p:cNvSpPr/>
          <p:nvPr/>
        </p:nvSpPr>
        <p:spPr>
          <a:xfrm>
            <a:off x="7116294" y="2129938"/>
            <a:ext cx="399394" cy="872958"/>
          </a:xfrm>
          <a:prstGeom prst="rightBrace">
            <a:avLst>
              <a:gd name="adj1" fmla="val 7308"/>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7B71769-CD7E-1840-9F62-5A6C9E0F54A8}"/>
              </a:ext>
            </a:extLst>
          </p:cNvPr>
          <p:cNvSpPr txBox="1"/>
          <p:nvPr/>
        </p:nvSpPr>
        <p:spPr>
          <a:xfrm>
            <a:off x="7515688" y="2018235"/>
            <a:ext cx="3384330" cy="1077218"/>
          </a:xfrm>
          <a:prstGeom prst="rect">
            <a:avLst/>
          </a:prstGeom>
          <a:noFill/>
        </p:spPr>
        <p:txBody>
          <a:bodyPr wrap="square" rtlCol="0">
            <a:spAutoFit/>
          </a:bodyPr>
          <a:lstStyle/>
          <a:p>
            <a:r>
              <a:rPr lang="en-US" sz="1600" dirty="0"/>
              <a:t>Dependent Variable has a continuous distribution</a:t>
            </a:r>
          </a:p>
          <a:p>
            <a:r>
              <a:rPr lang="en-US" sz="1600" dirty="0"/>
              <a:t>e.g. cumulative years of education</a:t>
            </a:r>
          </a:p>
          <a:p>
            <a:r>
              <a:rPr lang="en-US" sz="1600" dirty="0"/>
              <a:t>(IVs can be discrete or continuous)</a:t>
            </a:r>
          </a:p>
        </p:txBody>
      </p:sp>
      <p:sp>
        <p:nvSpPr>
          <p:cNvPr id="6" name="TextBox 5">
            <a:extLst>
              <a:ext uri="{FF2B5EF4-FFF2-40B4-BE49-F238E27FC236}">
                <a16:creationId xmlns:a16="http://schemas.microsoft.com/office/drawing/2014/main" id="{EDEC26C8-EC79-924A-8F4F-98C6A8ABB1C4}"/>
              </a:ext>
            </a:extLst>
          </p:cNvPr>
          <p:cNvSpPr txBox="1"/>
          <p:nvPr/>
        </p:nvSpPr>
        <p:spPr>
          <a:xfrm>
            <a:off x="1875979" y="4360989"/>
            <a:ext cx="8403839" cy="1508105"/>
          </a:xfrm>
          <a:prstGeom prst="rect">
            <a:avLst/>
          </a:prstGeom>
          <a:noFill/>
        </p:spPr>
        <p:txBody>
          <a:bodyPr wrap="none" rtlCol="0">
            <a:spAutoFit/>
          </a:bodyPr>
          <a:lstStyle/>
          <a:p>
            <a:r>
              <a:rPr lang="en-US" sz="2000" dirty="0">
                <a:solidFill>
                  <a:schemeClr val="accent1"/>
                </a:solidFill>
              </a:rPr>
              <a:t>These concepts are fundamental to many supervised machine learning models</a:t>
            </a:r>
          </a:p>
          <a:p>
            <a:pPr algn="ctr"/>
            <a:r>
              <a:rPr lang="en-US" dirty="0"/>
              <a:t>Support Vector Machine/Support Vector Regression</a:t>
            </a:r>
          </a:p>
          <a:p>
            <a:pPr algn="ctr"/>
            <a:r>
              <a:rPr lang="en-US" dirty="0"/>
              <a:t>Decision Tree Regression/Random Forest Regression</a:t>
            </a:r>
          </a:p>
          <a:p>
            <a:pPr algn="ctr"/>
            <a:r>
              <a:rPr lang="en-US" dirty="0"/>
              <a:t>Multinomial Logistic Regression/</a:t>
            </a:r>
            <a:r>
              <a:rPr lang="en-US" dirty="0" err="1"/>
              <a:t>softmax</a:t>
            </a:r>
            <a:r>
              <a:rPr lang="en-US" dirty="0"/>
              <a:t> regression/maximum entropy</a:t>
            </a:r>
          </a:p>
          <a:p>
            <a:pPr algn="ctr"/>
            <a:r>
              <a:rPr lang="en-US" dirty="0"/>
              <a:t>Lasso Regression/Ridge Regression/</a:t>
            </a:r>
            <a:r>
              <a:rPr lang="en-US" dirty="0" err="1"/>
              <a:t>ElasticNet</a:t>
            </a:r>
            <a:r>
              <a:rPr lang="en-US" dirty="0"/>
              <a:t> regression</a:t>
            </a:r>
          </a:p>
        </p:txBody>
      </p:sp>
    </p:spTree>
    <p:extLst>
      <p:ext uri="{BB962C8B-B14F-4D97-AF65-F5344CB8AC3E}">
        <p14:creationId xmlns:p14="http://schemas.microsoft.com/office/powerpoint/2010/main" val="160557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F9EF-816E-D647-A055-1E8E09727788}"/>
              </a:ext>
            </a:extLst>
          </p:cNvPr>
          <p:cNvSpPr>
            <a:spLocks noGrp="1"/>
          </p:cNvSpPr>
          <p:nvPr>
            <p:ph type="title"/>
          </p:nvPr>
        </p:nvSpPr>
        <p:spPr/>
        <p:txBody>
          <a:bodyPr/>
          <a:lstStyle/>
          <a:p>
            <a:r>
              <a:rPr lang="en-US" dirty="0"/>
              <a:t>Getting ready to do regression</a:t>
            </a:r>
          </a:p>
        </p:txBody>
      </p:sp>
      <p:sp>
        <p:nvSpPr>
          <p:cNvPr id="3" name="Content Placeholder 2">
            <a:extLst>
              <a:ext uri="{FF2B5EF4-FFF2-40B4-BE49-F238E27FC236}">
                <a16:creationId xmlns:a16="http://schemas.microsoft.com/office/drawing/2014/main" id="{AC2BCD35-80E4-5E46-B0B4-EAF4E2AEAA4D}"/>
              </a:ext>
            </a:extLst>
          </p:cNvPr>
          <p:cNvSpPr>
            <a:spLocks noGrp="1"/>
          </p:cNvSpPr>
          <p:nvPr>
            <p:ph idx="1"/>
          </p:nvPr>
        </p:nvSpPr>
        <p:spPr/>
        <p:txBody>
          <a:bodyPr>
            <a:normAutofit/>
          </a:bodyPr>
          <a:lstStyle/>
          <a:p>
            <a:r>
              <a:rPr lang="en-US" dirty="0">
                <a:solidFill>
                  <a:schemeClr val="tx1"/>
                </a:solidFill>
              </a:rPr>
              <a:t>Check for and address outliers</a:t>
            </a:r>
          </a:p>
          <a:p>
            <a:r>
              <a:rPr lang="en-US" dirty="0">
                <a:solidFill>
                  <a:schemeClr val="tx1"/>
                </a:solidFill>
              </a:rPr>
              <a:t>Missing data </a:t>
            </a:r>
          </a:p>
          <a:p>
            <a:pPr lvl="1"/>
            <a:r>
              <a:rPr lang="en-US" dirty="0">
                <a:solidFill>
                  <a:schemeClr val="tx1"/>
                </a:solidFill>
              </a:rPr>
              <a:t>Exclude all pairwise missing cases</a:t>
            </a:r>
          </a:p>
          <a:p>
            <a:pPr lvl="1"/>
            <a:r>
              <a:rPr lang="en-US" dirty="0">
                <a:solidFill>
                  <a:schemeClr val="tx1"/>
                </a:solidFill>
              </a:rPr>
              <a:t>Interpolate missing data (e.g. the group mean)</a:t>
            </a:r>
          </a:p>
          <a:p>
            <a:r>
              <a:rPr lang="en-US" dirty="0">
                <a:solidFill>
                  <a:schemeClr val="tx1"/>
                </a:solidFill>
              </a:rPr>
              <a:t>Transform variables </a:t>
            </a:r>
          </a:p>
          <a:p>
            <a:pPr lvl="1"/>
            <a:r>
              <a:rPr lang="en-US" dirty="0">
                <a:solidFill>
                  <a:schemeClr val="tx1"/>
                </a:solidFill>
              </a:rPr>
              <a:t>Mean center your IVs (crucial if you want to interpret the intercept)</a:t>
            </a:r>
          </a:p>
          <a:p>
            <a:r>
              <a:rPr lang="en-US" dirty="0">
                <a:solidFill>
                  <a:schemeClr val="tx1"/>
                </a:solidFill>
              </a:rPr>
              <a:t>Z-scoring data</a:t>
            </a:r>
          </a:p>
          <a:p>
            <a:pPr lvl="1"/>
            <a:r>
              <a:rPr lang="en-US" dirty="0">
                <a:solidFill>
                  <a:schemeClr val="tx1"/>
                </a:solidFill>
              </a:rPr>
              <a:t>Standardized vs Unstandardized beta values</a:t>
            </a:r>
          </a:p>
          <a:p>
            <a:pPr lvl="1"/>
            <a:r>
              <a:rPr lang="en-US" dirty="0">
                <a:solidFill>
                  <a:schemeClr val="tx1"/>
                </a:solidFill>
              </a:rPr>
              <a:t>Most regression defaults to unstandardized beta (SPSS will compute both)</a:t>
            </a:r>
          </a:p>
          <a:p>
            <a:pPr lvl="1"/>
            <a:r>
              <a:rPr lang="en-US" dirty="0">
                <a:solidFill>
                  <a:schemeClr val="tx1"/>
                </a:solidFill>
              </a:rPr>
              <a:t>Neuroimaging software do not z-score</a:t>
            </a:r>
          </a:p>
          <a:p>
            <a:pPr lvl="1"/>
            <a:r>
              <a:rPr lang="en-US" dirty="0">
                <a:solidFill>
                  <a:schemeClr val="tx1"/>
                </a:solidFill>
              </a:rPr>
              <a:t>Don’t Z-score if you want to use the beta to predict future behavior</a:t>
            </a:r>
          </a:p>
          <a:p>
            <a:pPr lvl="1"/>
            <a:endParaRPr lang="en-US" dirty="0"/>
          </a:p>
          <a:p>
            <a:endParaRPr lang="en-US" dirty="0"/>
          </a:p>
        </p:txBody>
      </p:sp>
      <p:graphicFrame>
        <p:nvGraphicFramePr>
          <p:cNvPr id="5" name="Table 4">
            <a:extLst>
              <a:ext uri="{FF2B5EF4-FFF2-40B4-BE49-F238E27FC236}">
                <a16:creationId xmlns:a16="http://schemas.microsoft.com/office/drawing/2014/main" id="{791460CC-70B5-4440-8849-E3E95CD4A850}"/>
              </a:ext>
            </a:extLst>
          </p:cNvPr>
          <p:cNvGraphicFramePr>
            <a:graphicFrameLocks noGrp="1"/>
          </p:cNvGraphicFramePr>
          <p:nvPr>
            <p:extLst>
              <p:ext uri="{D42A27DB-BD31-4B8C-83A1-F6EECF244321}">
                <p14:modId xmlns:p14="http://schemas.microsoft.com/office/powerpoint/2010/main" val="1142629002"/>
              </p:ext>
            </p:extLst>
          </p:nvPr>
        </p:nvGraphicFramePr>
        <p:xfrm>
          <a:off x="8045043" y="1845734"/>
          <a:ext cx="3632431" cy="2438400"/>
        </p:xfrm>
        <a:graphic>
          <a:graphicData uri="http://schemas.openxmlformats.org/drawingml/2006/table">
            <a:tbl>
              <a:tblPr firstRow="1" bandRow="1">
                <a:tableStyleId>{7DF18680-E054-41AD-8BC1-D1AEF772440D}</a:tableStyleId>
              </a:tblPr>
              <a:tblGrid>
                <a:gridCol w="697180">
                  <a:extLst>
                    <a:ext uri="{9D8B030D-6E8A-4147-A177-3AD203B41FA5}">
                      <a16:colId xmlns:a16="http://schemas.microsoft.com/office/drawing/2014/main" val="667125968"/>
                    </a:ext>
                  </a:extLst>
                </a:gridCol>
                <a:gridCol w="661836">
                  <a:extLst>
                    <a:ext uri="{9D8B030D-6E8A-4147-A177-3AD203B41FA5}">
                      <a16:colId xmlns:a16="http://schemas.microsoft.com/office/drawing/2014/main" val="3073243046"/>
                    </a:ext>
                  </a:extLst>
                </a:gridCol>
                <a:gridCol w="721453">
                  <a:extLst>
                    <a:ext uri="{9D8B030D-6E8A-4147-A177-3AD203B41FA5}">
                      <a16:colId xmlns:a16="http://schemas.microsoft.com/office/drawing/2014/main" val="3839287818"/>
                    </a:ext>
                  </a:extLst>
                </a:gridCol>
                <a:gridCol w="671119">
                  <a:extLst>
                    <a:ext uri="{9D8B030D-6E8A-4147-A177-3AD203B41FA5}">
                      <a16:colId xmlns:a16="http://schemas.microsoft.com/office/drawing/2014/main" val="1908692051"/>
                    </a:ext>
                  </a:extLst>
                </a:gridCol>
                <a:gridCol w="880843">
                  <a:extLst>
                    <a:ext uri="{9D8B030D-6E8A-4147-A177-3AD203B41FA5}">
                      <a16:colId xmlns:a16="http://schemas.microsoft.com/office/drawing/2014/main" val="3829467961"/>
                    </a:ext>
                  </a:extLst>
                </a:gridCol>
              </a:tblGrid>
              <a:tr h="284158">
                <a:tc>
                  <a:txBody>
                    <a:bodyPr/>
                    <a:lstStyle/>
                    <a:p>
                      <a:r>
                        <a:rPr lang="en-US" sz="1400" dirty="0"/>
                        <a:t>sex</a:t>
                      </a:r>
                    </a:p>
                  </a:txBody>
                  <a:tcPr/>
                </a:tc>
                <a:tc>
                  <a:txBody>
                    <a:bodyPr/>
                    <a:lstStyle/>
                    <a:p>
                      <a:r>
                        <a:rPr lang="en-US" sz="1400" dirty="0"/>
                        <a:t>wrong</a:t>
                      </a:r>
                    </a:p>
                  </a:txBody>
                  <a:tcPr/>
                </a:tc>
                <a:tc>
                  <a:txBody>
                    <a:bodyPr/>
                    <a:lstStyle/>
                    <a:p>
                      <a:r>
                        <a:rPr lang="en-US" sz="1400" dirty="0"/>
                        <a:t>correct</a:t>
                      </a:r>
                    </a:p>
                  </a:txBody>
                  <a:tcPr/>
                </a:tc>
                <a:tc>
                  <a:txBody>
                    <a:bodyPr/>
                    <a:lstStyle/>
                    <a:p>
                      <a:r>
                        <a:rPr lang="en-US" sz="1400" dirty="0"/>
                        <a:t>wrong</a:t>
                      </a:r>
                    </a:p>
                  </a:txBody>
                  <a:tcPr/>
                </a:tc>
                <a:tc>
                  <a:txBody>
                    <a:bodyPr/>
                    <a:lstStyle/>
                    <a:p>
                      <a:r>
                        <a:rPr lang="en-US" sz="1400" dirty="0"/>
                        <a:t>correct</a:t>
                      </a:r>
                    </a:p>
                  </a:txBody>
                  <a:tcPr/>
                </a:tc>
                <a:extLst>
                  <a:ext uri="{0D108BD9-81ED-4DB2-BD59-A6C34878D82A}">
                    <a16:rowId xmlns:a16="http://schemas.microsoft.com/office/drawing/2014/main" val="1530182096"/>
                  </a:ext>
                </a:extLst>
              </a:tr>
              <a:tr h="284158">
                <a:tc>
                  <a:txBody>
                    <a:bodyPr/>
                    <a:lstStyle/>
                    <a:p>
                      <a:r>
                        <a:rPr lang="en-US" sz="1400" dirty="0"/>
                        <a:t>female</a:t>
                      </a:r>
                    </a:p>
                  </a:txBody>
                  <a:tcPr/>
                </a:tc>
                <a:tc>
                  <a:txBody>
                    <a:bodyPr/>
                    <a:lstStyle/>
                    <a:p>
                      <a:r>
                        <a:rPr lang="en-US" sz="1400" dirty="0"/>
                        <a:t>1</a:t>
                      </a:r>
                    </a:p>
                  </a:txBody>
                  <a:tcPr/>
                </a:tc>
                <a:tc>
                  <a:txBody>
                    <a:bodyPr/>
                    <a:lstStyle/>
                    <a:p>
                      <a:r>
                        <a:rPr lang="en-US" sz="1400" dirty="0"/>
                        <a:t>-1</a:t>
                      </a:r>
                    </a:p>
                  </a:txBody>
                  <a:tcPr/>
                </a:tc>
                <a:tc>
                  <a:txBody>
                    <a:bodyPr/>
                    <a:lstStyle/>
                    <a:p>
                      <a:r>
                        <a:rPr lang="en-US" sz="1400" dirty="0"/>
                        <a:t>24</a:t>
                      </a:r>
                    </a:p>
                  </a:txBody>
                  <a:tcPr/>
                </a:tc>
                <a:tc>
                  <a:txBody>
                    <a:bodyPr/>
                    <a:lstStyle/>
                    <a:p>
                      <a:r>
                        <a:rPr lang="en-US" sz="1400" dirty="0"/>
                        <a:t>-6.43</a:t>
                      </a:r>
                    </a:p>
                  </a:txBody>
                  <a:tcPr/>
                </a:tc>
                <a:extLst>
                  <a:ext uri="{0D108BD9-81ED-4DB2-BD59-A6C34878D82A}">
                    <a16:rowId xmlns:a16="http://schemas.microsoft.com/office/drawing/2014/main" val="4238864726"/>
                  </a:ext>
                </a:extLst>
              </a:tr>
              <a:tr h="284158">
                <a:tc>
                  <a:txBody>
                    <a:bodyPr/>
                    <a:lstStyle/>
                    <a:p>
                      <a:r>
                        <a:rPr lang="en-US" sz="1400" dirty="0"/>
                        <a:t>male</a:t>
                      </a:r>
                    </a:p>
                  </a:txBody>
                  <a:tcPr/>
                </a:tc>
                <a:tc>
                  <a:txBody>
                    <a:bodyPr/>
                    <a:lstStyle/>
                    <a:p>
                      <a:r>
                        <a:rPr lang="en-US" sz="1400" dirty="0"/>
                        <a:t>2</a:t>
                      </a:r>
                    </a:p>
                  </a:txBody>
                  <a:tcPr/>
                </a:tc>
                <a:tc>
                  <a:txBody>
                    <a:bodyPr/>
                    <a:lstStyle/>
                    <a:p>
                      <a:r>
                        <a:rPr lang="en-US" sz="1400" dirty="0"/>
                        <a:t>1</a:t>
                      </a:r>
                    </a:p>
                  </a:txBody>
                  <a:tcPr/>
                </a:tc>
                <a:tc>
                  <a:txBody>
                    <a:bodyPr/>
                    <a:lstStyle/>
                    <a:p>
                      <a:r>
                        <a:rPr lang="en-US" sz="1400" dirty="0"/>
                        <a:t>22</a:t>
                      </a:r>
                    </a:p>
                  </a:txBody>
                  <a:tcPr/>
                </a:tc>
                <a:tc>
                  <a:txBody>
                    <a:bodyPr/>
                    <a:lstStyle/>
                    <a:p>
                      <a:r>
                        <a:rPr lang="en-US" sz="1400" dirty="0"/>
                        <a:t>-8.43</a:t>
                      </a:r>
                    </a:p>
                  </a:txBody>
                  <a:tcPr/>
                </a:tc>
                <a:extLst>
                  <a:ext uri="{0D108BD9-81ED-4DB2-BD59-A6C34878D82A}">
                    <a16:rowId xmlns:a16="http://schemas.microsoft.com/office/drawing/2014/main" val="3077813801"/>
                  </a:ext>
                </a:extLst>
              </a:tr>
              <a:tr h="284158">
                <a:tc>
                  <a:txBody>
                    <a:bodyPr/>
                    <a:lstStyle/>
                    <a:p>
                      <a:r>
                        <a:rPr lang="en-US" sz="1400" dirty="0"/>
                        <a:t>male</a:t>
                      </a:r>
                    </a:p>
                  </a:txBody>
                  <a:tcPr/>
                </a:tc>
                <a:tc>
                  <a:txBody>
                    <a:bodyPr/>
                    <a:lstStyle/>
                    <a:p>
                      <a:r>
                        <a:rPr lang="en-US" sz="1400" dirty="0"/>
                        <a:t>2</a:t>
                      </a:r>
                    </a:p>
                  </a:txBody>
                  <a:tcPr/>
                </a:tc>
                <a:tc>
                  <a:txBody>
                    <a:bodyPr/>
                    <a:lstStyle/>
                    <a:p>
                      <a:r>
                        <a:rPr lang="en-US" sz="1400" dirty="0"/>
                        <a:t>1</a:t>
                      </a:r>
                    </a:p>
                  </a:txBody>
                  <a:tcPr/>
                </a:tc>
                <a:tc>
                  <a:txBody>
                    <a:bodyPr/>
                    <a:lstStyle/>
                    <a:p>
                      <a:r>
                        <a:rPr lang="en-US" sz="1400" dirty="0"/>
                        <a:t>20</a:t>
                      </a:r>
                    </a:p>
                  </a:txBody>
                  <a:tcPr/>
                </a:tc>
                <a:tc>
                  <a:txBody>
                    <a:bodyPr/>
                    <a:lstStyle/>
                    <a:p>
                      <a:r>
                        <a:rPr lang="en-US" sz="1400" dirty="0"/>
                        <a:t>-10.43</a:t>
                      </a:r>
                    </a:p>
                  </a:txBody>
                  <a:tcPr/>
                </a:tc>
                <a:extLst>
                  <a:ext uri="{0D108BD9-81ED-4DB2-BD59-A6C34878D82A}">
                    <a16:rowId xmlns:a16="http://schemas.microsoft.com/office/drawing/2014/main" val="3140733737"/>
                  </a:ext>
                </a:extLst>
              </a:tr>
              <a:tr h="284158">
                <a:tc>
                  <a:txBody>
                    <a:bodyPr/>
                    <a:lstStyle/>
                    <a:p>
                      <a:r>
                        <a:rPr lang="en-US" sz="1400" dirty="0"/>
                        <a:t>female</a:t>
                      </a:r>
                    </a:p>
                  </a:txBody>
                  <a:tcPr/>
                </a:tc>
                <a:tc>
                  <a:txBody>
                    <a:bodyPr/>
                    <a:lstStyle/>
                    <a:p>
                      <a:r>
                        <a:rPr lang="en-US" sz="1400" dirty="0"/>
                        <a:t>1</a:t>
                      </a:r>
                    </a:p>
                  </a:txBody>
                  <a:tcPr/>
                </a:tc>
                <a:tc>
                  <a:txBody>
                    <a:bodyPr/>
                    <a:lstStyle/>
                    <a:p>
                      <a:r>
                        <a:rPr lang="en-US" sz="1400" dirty="0"/>
                        <a:t>-1</a:t>
                      </a:r>
                    </a:p>
                  </a:txBody>
                  <a:tcPr/>
                </a:tc>
                <a:tc>
                  <a:txBody>
                    <a:bodyPr/>
                    <a:lstStyle/>
                    <a:p>
                      <a:r>
                        <a:rPr lang="en-US" sz="1400" dirty="0"/>
                        <a:t>38</a:t>
                      </a:r>
                    </a:p>
                  </a:txBody>
                  <a:tcPr/>
                </a:tc>
                <a:tc>
                  <a:txBody>
                    <a:bodyPr/>
                    <a:lstStyle/>
                    <a:p>
                      <a:r>
                        <a:rPr lang="en-US" sz="1400" dirty="0"/>
                        <a:t>7.57</a:t>
                      </a:r>
                    </a:p>
                  </a:txBody>
                  <a:tcPr/>
                </a:tc>
                <a:extLst>
                  <a:ext uri="{0D108BD9-81ED-4DB2-BD59-A6C34878D82A}">
                    <a16:rowId xmlns:a16="http://schemas.microsoft.com/office/drawing/2014/main" val="1144843119"/>
                  </a:ext>
                </a:extLst>
              </a:tr>
              <a:tr h="284158">
                <a:tc>
                  <a:txBody>
                    <a:bodyPr/>
                    <a:lstStyle/>
                    <a:p>
                      <a:r>
                        <a:rPr lang="en-US" sz="1400" dirty="0"/>
                        <a:t>female</a:t>
                      </a:r>
                    </a:p>
                  </a:txBody>
                  <a:tcPr/>
                </a:tc>
                <a:tc>
                  <a:txBody>
                    <a:bodyPr/>
                    <a:lstStyle/>
                    <a:p>
                      <a:r>
                        <a:rPr lang="en-US" sz="1400" dirty="0"/>
                        <a:t>1</a:t>
                      </a:r>
                    </a:p>
                  </a:txBody>
                  <a:tcPr/>
                </a:tc>
                <a:tc>
                  <a:txBody>
                    <a:bodyPr/>
                    <a:lstStyle/>
                    <a:p>
                      <a:r>
                        <a:rPr lang="en-US" sz="1400" dirty="0"/>
                        <a:t>-1</a:t>
                      </a:r>
                    </a:p>
                  </a:txBody>
                  <a:tcPr/>
                </a:tc>
                <a:tc>
                  <a:txBody>
                    <a:bodyPr/>
                    <a:lstStyle/>
                    <a:p>
                      <a:r>
                        <a:rPr lang="en-US" sz="1400" dirty="0"/>
                        <a:t>49</a:t>
                      </a:r>
                    </a:p>
                  </a:txBody>
                  <a:tcPr/>
                </a:tc>
                <a:tc>
                  <a:txBody>
                    <a:bodyPr/>
                    <a:lstStyle/>
                    <a:p>
                      <a:r>
                        <a:rPr lang="en-US" sz="1400" dirty="0"/>
                        <a:t>18.57</a:t>
                      </a:r>
                    </a:p>
                  </a:txBody>
                  <a:tcPr/>
                </a:tc>
                <a:extLst>
                  <a:ext uri="{0D108BD9-81ED-4DB2-BD59-A6C34878D82A}">
                    <a16:rowId xmlns:a16="http://schemas.microsoft.com/office/drawing/2014/main" val="1800351557"/>
                  </a:ext>
                </a:extLst>
              </a:tr>
              <a:tr h="284158">
                <a:tc>
                  <a:txBody>
                    <a:bodyPr/>
                    <a:lstStyle/>
                    <a:p>
                      <a:r>
                        <a:rPr lang="en-US" sz="1400" dirty="0"/>
                        <a:t>female</a:t>
                      </a:r>
                    </a:p>
                  </a:txBody>
                  <a:tcPr/>
                </a:tc>
                <a:tc>
                  <a:txBody>
                    <a:bodyPr/>
                    <a:lstStyle/>
                    <a:p>
                      <a:r>
                        <a:rPr lang="en-US" sz="1400" dirty="0"/>
                        <a:t>1</a:t>
                      </a:r>
                    </a:p>
                  </a:txBody>
                  <a:tcPr/>
                </a:tc>
                <a:tc>
                  <a:txBody>
                    <a:bodyPr/>
                    <a:lstStyle/>
                    <a:p>
                      <a:r>
                        <a:rPr lang="en-US" sz="1400" dirty="0"/>
                        <a:t>-1</a:t>
                      </a:r>
                    </a:p>
                  </a:txBody>
                  <a:tcPr/>
                </a:tc>
                <a:tc>
                  <a:txBody>
                    <a:bodyPr/>
                    <a:lstStyle/>
                    <a:p>
                      <a:r>
                        <a:rPr lang="en-US" sz="1400" dirty="0"/>
                        <a:t>19</a:t>
                      </a:r>
                    </a:p>
                  </a:txBody>
                  <a:tcPr/>
                </a:tc>
                <a:tc>
                  <a:txBody>
                    <a:bodyPr/>
                    <a:lstStyle/>
                    <a:p>
                      <a:r>
                        <a:rPr lang="en-US" sz="1400" dirty="0"/>
                        <a:t>-11.43</a:t>
                      </a:r>
                    </a:p>
                  </a:txBody>
                  <a:tcPr/>
                </a:tc>
                <a:extLst>
                  <a:ext uri="{0D108BD9-81ED-4DB2-BD59-A6C34878D82A}">
                    <a16:rowId xmlns:a16="http://schemas.microsoft.com/office/drawing/2014/main" val="2296857419"/>
                  </a:ext>
                </a:extLst>
              </a:tr>
              <a:tr h="284158">
                <a:tc>
                  <a:txBody>
                    <a:bodyPr/>
                    <a:lstStyle/>
                    <a:p>
                      <a:r>
                        <a:rPr lang="en-US" sz="1400" dirty="0"/>
                        <a:t>male</a:t>
                      </a:r>
                    </a:p>
                  </a:txBody>
                  <a:tcPr/>
                </a:tc>
                <a:tc>
                  <a:txBody>
                    <a:bodyPr/>
                    <a:lstStyle/>
                    <a:p>
                      <a:r>
                        <a:rPr lang="en-US" sz="1400" dirty="0"/>
                        <a:t>2</a:t>
                      </a:r>
                    </a:p>
                  </a:txBody>
                  <a:tcPr/>
                </a:tc>
                <a:tc>
                  <a:txBody>
                    <a:bodyPr/>
                    <a:lstStyle/>
                    <a:p>
                      <a:r>
                        <a:rPr lang="en-US" sz="1400" dirty="0"/>
                        <a:t>1</a:t>
                      </a:r>
                    </a:p>
                  </a:txBody>
                  <a:tcPr/>
                </a:tc>
                <a:tc>
                  <a:txBody>
                    <a:bodyPr/>
                    <a:lstStyle/>
                    <a:p>
                      <a:r>
                        <a:rPr lang="en-US" sz="1400" dirty="0"/>
                        <a:t>41</a:t>
                      </a:r>
                    </a:p>
                  </a:txBody>
                  <a:tcPr/>
                </a:tc>
                <a:tc>
                  <a:txBody>
                    <a:bodyPr/>
                    <a:lstStyle/>
                    <a:p>
                      <a:r>
                        <a:rPr lang="en-US" sz="1400" dirty="0"/>
                        <a:t>10.57</a:t>
                      </a:r>
                    </a:p>
                  </a:txBody>
                  <a:tcPr/>
                </a:tc>
                <a:extLst>
                  <a:ext uri="{0D108BD9-81ED-4DB2-BD59-A6C34878D82A}">
                    <a16:rowId xmlns:a16="http://schemas.microsoft.com/office/drawing/2014/main" val="2210386157"/>
                  </a:ext>
                </a:extLst>
              </a:tr>
            </a:tbl>
          </a:graphicData>
        </a:graphic>
      </p:graphicFrame>
      <p:graphicFrame>
        <p:nvGraphicFramePr>
          <p:cNvPr id="7" name="Chart 6">
            <a:extLst>
              <a:ext uri="{FF2B5EF4-FFF2-40B4-BE49-F238E27FC236}">
                <a16:creationId xmlns:a16="http://schemas.microsoft.com/office/drawing/2014/main" id="{51D7B8CA-03F2-5440-9D88-5316ECB8EAD0}"/>
              </a:ext>
            </a:extLst>
          </p:cNvPr>
          <p:cNvGraphicFramePr>
            <a:graphicFrameLocks/>
          </p:cNvGraphicFramePr>
          <p:nvPr>
            <p:extLst>
              <p:ext uri="{D42A27DB-BD31-4B8C-83A1-F6EECF244321}">
                <p14:modId xmlns:p14="http://schemas.microsoft.com/office/powerpoint/2010/main" val="3816004484"/>
              </p:ext>
            </p:extLst>
          </p:nvPr>
        </p:nvGraphicFramePr>
        <p:xfrm>
          <a:off x="9194334" y="4284134"/>
          <a:ext cx="2640854" cy="20579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1098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lstStyle/>
          <a:p>
            <a:r>
              <a:rPr lang="en-US" dirty="0"/>
              <a:t>Simple Linear Regression</a:t>
            </a:r>
          </a:p>
        </p:txBody>
      </p:sp>
      <p:sp>
        <p:nvSpPr>
          <p:cNvPr id="3" name="Content Placeholder 2">
            <a:extLst>
              <a:ext uri="{FF2B5EF4-FFF2-40B4-BE49-F238E27FC236}">
                <a16:creationId xmlns:a16="http://schemas.microsoft.com/office/drawing/2014/main" id="{444D54F9-FC10-8F41-A257-FBC94F923FD5}"/>
              </a:ext>
            </a:extLst>
          </p:cNvPr>
          <p:cNvSpPr>
            <a:spLocks noGrp="1"/>
          </p:cNvSpPr>
          <p:nvPr>
            <p:ph idx="1"/>
          </p:nvPr>
        </p:nvSpPr>
        <p:spPr/>
        <p:txBody>
          <a:bodyPr>
            <a:normAutofit/>
          </a:bodyPr>
          <a:lstStyle/>
          <a:p>
            <a:r>
              <a:rPr lang="en-US" sz="2400" dirty="0"/>
              <a:t>Simple Linear Regression</a:t>
            </a:r>
          </a:p>
          <a:p>
            <a:pPr lvl="1"/>
            <a:r>
              <a:rPr lang="en-US" sz="2000" dirty="0"/>
              <a:t>Fit a straight line between an outcome (Y) and predictor variable (X)</a:t>
            </a:r>
          </a:p>
          <a:p>
            <a:pPr lvl="1"/>
            <a:r>
              <a:rPr lang="en-US" sz="2000" dirty="0"/>
              <a:t>Assumes </a:t>
            </a:r>
          </a:p>
          <a:p>
            <a:pPr lvl="2"/>
            <a:r>
              <a:rPr lang="en-US" sz="1600" dirty="0"/>
              <a:t>X and Y have a linear relationship and Y is continuous</a:t>
            </a:r>
          </a:p>
          <a:p>
            <a:pPr lvl="2"/>
            <a:r>
              <a:rPr lang="en-US" sz="1600" dirty="0"/>
              <a:t>No significant outliers</a:t>
            </a:r>
          </a:p>
          <a:p>
            <a:pPr lvl="2"/>
            <a:r>
              <a:rPr lang="en-US" sz="1600" dirty="0"/>
              <a:t>Residuals are independent (uncorrelated with each other)</a:t>
            </a:r>
          </a:p>
          <a:p>
            <a:pPr lvl="2"/>
            <a:r>
              <a:rPr lang="en-US" sz="1600" dirty="0"/>
              <a:t>Variance of the residuals is constant (homoscedasticity)</a:t>
            </a:r>
          </a:p>
          <a:p>
            <a:pPr lvl="2"/>
            <a:endParaRPr lang="en-US" sz="1600" dirty="0"/>
          </a:p>
          <a:p>
            <a:pPr marL="0">
              <a:buNone/>
            </a:pPr>
            <a:endParaRPr lang="en-US" sz="2400" dirty="0"/>
          </a:p>
        </p:txBody>
      </p:sp>
      <p:pic>
        <p:nvPicPr>
          <p:cNvPr id="10" name="Picture 9">
            <a:extLst>
              <a:ext uri="{FF2B5EF4-FFF2-40B4-BE49-F238E27FC236}">
                <a16:creationId xmlns:a16="http://schemas.microsoft.com/office/drawing/2014/main" id="{4D45017C-156D-E94A-BBE4-F0FBB510AE6A}"/>
              </a:ext>
            </a:extLst>
          </p:cNvPr>
          <p:cNvPicPr>
            <a:picLocks noChangeAspect="1"/>
          </p:cNvPicPr>
          <p:nvPr/>
        </p:nvPicPr>
        <p:blipFill>
          <a:blip r:embed="rId3"/>
          <a:stretch>
            <a:fillRect/>
          </a:stretch>
        </p:blipFill>
        <p:spPr>
          <a:xfrm>
            <a:off x="2158584" y="4856156"/>
            <a:ext cx="4579708" cy="462172"/>
          </a:xfrm>
          <a:prstGeom prst="rect">
            <a:avLst/>
          </a:prstGeom>
        </p:spPr>
      </p:pic>
      <p:sp>
        <p:nvSpPr>
          <p:cNvPr id="11" name="TextBox 10">
            <a:extLst>
              <a:ext uri="{FF2B5EF4-FFF2-40B4-BE49-F238E27FC236}">
                <a16:creationId xmlns:a16="http://schemas.microsoft.com/office/drawing/2014/main" id="{31BA5100-CBC8-E34D-A8FF-EFA6BB957CC0}"/>
              </a:ext>
            </a:extLst>
          </p:cNvPr>
          <p:cNvSpPr txBox="1"/>
          <p:nvPr/>
        </p:nvSpPr>
        <p:spPr>
          <a:xfrm>
            <a:off x="5675561" y="5554393"/>
            <a:ext cx="1016817" cy="369332"/>
          </a:xfrm>
          <a:prstGeom prst="rect">
            <a:avLst/>
          </a:prstGeom>
          <a:noFill/>
        </p:spPr>
        <p:txBody>
          <a:bodyPr wrap="none" rtlCol="0">
            <a:spAutoFit/>
          </a:bodyPr>
          <a:lstStyle/>
          <a:p>
            <a:r>
              <a:rPr lang="en-US" dirty="0"/>
              <a:t>residuals</a:t>
            </a:r>
          </a:p>
        </p:txBody>
      </p:sp>
      <p:grpSp>
        <p:nvGrpSpPr>
          <p:cNvPr id="12" name="Group 11">
            <a:extLst>
              <a:ext uri="{FF2B5EF4-FFF2-40B4-BE49-F238E27FC236}">
                <a16:creationId xmlns:a16="http://schemas.microsoft.com/office/drawing/2014/main" id="{71C55D57-A489-D642-8FF6-40EF9076F99B}"/>
              </a:ext>
            </a:extLst>
          </p:cNvPr>
          <p:cNvGrpSpPr/>
          <p:nvPr/>
        </p:nvGrpSpPr>
        <p:grpSpPr>
          <a:xfrm>
            <a:off x="10365792" y="2261503"/>
            <a:ext cx="1504871" cy="1294296"/>
            <a:chOff x="10365792" y="2261503"/>
            <a:chExt cx="1504871" cy="1294296"/>
          </a:xfrm>
        </p:grpSpPr>
        <p:pic>
          <p:nvPicPr>
            <p:cNvPr id="13" name="Picture 12">
              <a:extLst>
                <a:ext uri="{FF2B5EF4-FFF2-40B4-BE49-F238E27FC236}">
                  <a16:creationId xmlns:a16="http://schemas.microsoft.com/office/drawing/2014/main" id="{25D02761-BB53-0A48-A651-882799D57056}"/>
                </a:ext>
              </a:extLst>
            </p:cNvPr>
            <p:cNvPicPr>
              <a:picLocks noChangeAspect="1"/>
            </p:cNvPicPr>
            <p:nvPr/>
          </p:nvPicPr>
          <p:blipFill rotWithShape="1">
            <a:blip r:embed="rId4"/>
            <a:srcRect r="64041"/>
            <a:stretch/>
          </p:blipFill>
          <p:spPr>
            <a:xfrm>
              <a:off x="10440696" y="2293207"/>
              <a:ext cx="1429967" cy="1262592"/>
            </a:xfrm>
            <a:prstGeom prst="rect">
              <a:avLst/>
            </a:prstGeom>
          </p:spPr>
        </p:pic>
        <p:sp>
          <p:nvSpPr>
            <p:cNvPr id="14" name="TextBox 13">
              <a:extLst>
                <a:ext uri="{FF2B5EF4-FFF2-40B4-BE49-F238E27FC236}">
                  <a16:creationId xmlns:a16="http://schemas.microsoft.com/office/drawing/2014/main" id="{37A9803B-3DDC-9D4B-B0B8-697F133C5790}"/>
                </a:ext>
              </a:extLst>
            </p:cNvPr>
            <p:cNvSpPr txBox="1"/>
            <p:nvPr/>
          </p:nvSpPr>
          <p:spPr>
            <a:xfrm>
              <a:off x="10365792" y="2261503"/>
              <a:ext cx="530915" cy="369332"/>
            </a:xfrm>
            <a:prstGeom prst="rect">
              <a:avLst/>
            </a:prstGeom>
            <a:noFill/>
          </p:spPr>
          <p:txBody>
            <a:bodyPr wrap="none" rtlCol="0">
              <a:spAutoFit/>
            </a:bodyPr>
            <a:lstStyle/>
            <a:p>
              <a:r>
                <a:rPr lang="en-US" dirty="0">
                  <a:solidFill>
                    <a:srgbClr val="FF0000"/>
                  </a:solidFill>
                </a:rPr>
                <a:t>PFC</a:t>
              </a:r>
            </a:p>
          </p:txBody>
        </p:sp>
      </p:grpSp>
      <p:grpSp>
        <p:nvGrpSpPr>
          <p:cNvPr id="15" name="Group 14">
            <a:extLst>
              <a:ext uri="{FF2B5EF4-FFF2-40B4-BE49-F238E27FC236}">
                <a16:creationId xmlns:a16="http://schemas.microsoft.com/office/drawing/2014/main" id="{8146AA6A-60EA-084B-9455-5CE11D4C7B37}"/>
              </a:ext>
            </a:extLst>
          </p:cNvPr>
          <p:cNvGrpSpPr/>
          <p:nvPr/>
        </p:nvGrpSpPr>
        <p:grpSpPr>
          <a:xfrm>
            <a:off x="8203925" y="3587503"/>
            <a:ext cx="3516164" cy="2744072"/>
            <a:chOff x="8203925" y="3587503"/>
            <a:chExt cx="3516164" cy="2744072"/>
          </a:xfrm>
        </p:grpSpPr>
        <p:pic>
          <p:nvPicPr>
            <p:cNvPr id="16" name="Picture 15">
              <a:extLst>
                <a:ext uri="{FF2B5EF4-FFF2-40B4-BE49-F238E27FC236}">
                  <a16:creationId xmlns:a16="http://schemas.microsoft.com/office/drawing/2014/main" id="{C7AE811A-22BD-C445-A137-2C7634C8B44A}"/>
                </a:ext>
              </a:extLst>
            </p:cNvPr>
            <p:cNvPicPr>
              <a:picLocks noChangeAspect="1"/>
            </p:cNvPicPr>
            <p:nvPr/>
          </p:nvPicPr>
          <p:blipFill rotWithShape="1">
            <a:blip r:embed="rId5"/>
            <a:srcRect l="3335" b="4854"/>
            <a:stretch/>
          </p:blipFill>
          <p:spPr>
            <a:xfrm>
              <a:off x="8511702" y="3587503"/>
              <a:ext cx="3208387" cy="2512442"/>
            </a:xfrm>
            <a:prstGeom prst="rect">
              <a:avLst/>
            </a:prstGeom>
          </p:spPr>
        </p:pic>
        <p:sp>
          <p:nvSpPr>
            <p:cNvPr id="17" name="TextBox 16">
              <a:extLst>
                <a:ext uri="{FF2B5EF4-FFF2-40B4-BE49-F238E27FC236}">
                  <a16:creationId xmlns:a16="http://schemas.microsoft.com/office/drawing/2014/main" id="{3D5B5897-FD0D-5348-9412-880D7D2F49A7}"/>
                </a:ext>
              </a:extLst>
            </p:cNvPr>
            <p:cNvSpPr txBox="1"/>
            <p:nvPr/>
          </p:nvSpPr>
          <p:spPr>
            <a:xfrm rot="16200000">
              <a:off x="7279634" y="4637025"/>
              <a:ext cx="2156360" cy="307777"/>
            </a:xfrm>
            <a:prstGeom prst="rect">
              <a:avLst/>
            </a:prstGeom>
            <a:noFill/>
          </p:spPr>
          <p:txBody>
            <a:bodyPr wrap="none" rtlCol="0">
              <a:spAutoFit/>
            </a:bodyPr>
            <a:lstStyle/>
            <a:p>
              <a:r>
                <a:rPr lang="en-US" sz="1400" dirty="0"/>
                <a:t>PFC functional connectivity</a:t>
              </a:r>
            </a:p>
          </p:txBody>
        </p:sp>
        <p:sp>
          <p:nvSpPr>
            <p:cNvPr id="18" name="TextBox 17">
              <a:extLst>
                <a:ext uri="{FF2B5EF4-FFF2-40B4-BE49-F238E27FC236}">
                  <a16:creationId xmlns:a16="http://schemas.microsoft.com/office/drawing/2014/main" id="{40195E55-0616-914D-A0FD-82D7B03BAD89}"/>
                </a:ext>
              </a:extLst>
            </p:cNvPr>
            <p:cNvSpPr txBox="1"/>
            <p:nvPr/>
          </p:nvSpPr>
          <p:spPr>
            <a:xfrm>
              <a:off x="9815770" y="6023798"/>
              <a:ext cx="1080937" cy="307777"/>
            </a:xfrm>
            <a:prstGeom prst="rect">
              <a:avLst/>
            </a:prstGeom>
            <a:noFill/>
          </p:spPr>
          <p:txBody>
            <a:bodyPr wrap="none" rtlCol="0">
              <a:spAutoFit/>
            </a:bodyPr>
            <a:lstStyle/>
            <a:p>
              <a:r>
                <a:rPr lang="en-US" sz="1400" dirty="0"/>
                <a:t>Trait anxiety</a:t>
              </a:r>
            </a:p>
          </p:txBody>
        </p:sp>
      </p:grpSp>
      <p:grpSp>
        <p:nvGrpSpPr>
          <p:cNvPr id="19" name="Group 18">
            <a:extLst>
              <a:ext uri="{FF2B5EF4-FFF2-40B4-BE49-F238E27FC236}">
                <a16:creationId xmlns:a16="http://schemas.microsoft.com/office/drawing/2014/main" id="{66AC4211-4E7C-0B42-9978-FEE4C7571C06}"/>
              </a:ext>
            </a:extLst>
          </p:cNvPr>
          <p:cNvGrpSpPr/>
          <p:nvPr/>
        </p:nvGrpSpPr>
        <p:grpSpPr>
          <a:xfrm>
            <a:off x="9134273" y="4008445"/>
            <a:ext cx="1917424" cy="1526593"/>
            <a:chOff x="9134273" y="4008445"/>
            <a:chExt cx="1917424" cy="1526593"/>
          </a:xfrm>
        </p:grpSpPr>
        <p:cxnSp>
          <p:nvCxnSpPr>
            <p:cNvPr id="20" name="Straight Arrow Connector 19">
              <a:extLst>
                <a:ext uri="{FF2B5EF4-FFF2-40B4-BE49-F238E27FC236}">
                  <a16:creationId xmlns:a16="http://schemas.microsoft.com/office/drawing/2014/main" id="{1ABD388A-D293-B04E-A4CD-A1828960F778}"/>
                </a:ext>
              </a:extLst>
            </p:cNvPr>
            <p:cNvCxnSpPr/>
            <p:nvPr/>
          </p:nvCxnSpPr>
          <p:spPr>
            <a:xfrm flipV="1">
              <a:off x="9134273" y="5165387"/>
              <a:ext cx="0" cy="21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7D3E0D5-2CCE-F146-8D17-AF8A8C0F864C}"/>
                </a:ext>
              </a:extLst>
            </p:cNvPr>
            <p:cNvCxnSpPr>
              <a:cxnSpLocks/>
            </p:cNvCxnSpPr>
            <p:nvPr/>
          </p:nvCxnSpPr>
          <p:spPr>
            <a:xfrm flipV="1">
              <a:off x="9977336" y="4679004"/>
              <a:ext cx="0" cy="29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7E21723-2513-694A-AE3D-E62CEC358A20}"/>
                </a:ext>
              </a:extLst>
            </p:cNvPr>
            <p:cNvCxnSpPr>
              <a:cxnSpLocks/>
            </p:cNvCxnSpPr>
            <p:nvPr/>
          </p:nvCxnSpPr>
          <p:spPr>
            <a:xfrm flipV="1">
              <a:off x="10605308" y="4381338"/>
              <a:ext cx="0" cy="29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14C776-9320-D44C-85A5-14E5795C925C}"/>
                </a:ext>
              </a:extLst>
            </p:cNvPr>
            <p:cNvCxnSpPr>
              <a:cxnSpLocks/>
            </p:cNvCxnSpPr>
            <p:nvPr/>
          </p:nvCxnSpPr>
          <p:spPr>
            <a:xfrm flipV="1">
              <a:off x="11000899" y="4008445"/>
              <a:ext cx="0" cy="52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C755B2-52BC-9E4C-92FC-5B62C0213F3D}"/>
                </a:ext>
              </a:extLst>
            </p:cNvPr>
            <p:cNvCxnSpPr>
              <a:cxnSpLocks/>
            </p:cNvCxnSpPr>
            <p:nvPr/>
          </p:nvCxnSpPr>
          <p:spPr>
            <a:xfrm>
              <a:off x="9626056" y="5155659"/>
              <a:ext cx="0" cy="37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934F9F6-E66E-6840-9FC6-A015C2A6684E}"/>
                </a:ext>
              </a:extLst>
            </p:cNvPr>
            <p:cNvCxnSpPr>
              <a:cxnSpLocks/>
            </p:cNvCxnSpPr>
            <p:nvPr/>
          </p:nvCxnSpPr>
          <p:spPr>
            <a:xfrm>
              <a:off x="10585852" y="4707863"/>
              <a:ext cx="0" cy="37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EB5E8A5-DC81-BB41-AEE2-58CF33EF3644}"/>
                </a:ext>
              </a:extLst>
            </p:cNvPr>
            <p:cNvCxnSpPr>
              <a:cxnSpLocks/>
            </p:cNvCxnSpPr>
            <p:nvPr/>
          </p:nvCxnSpPr>
          <p:spPr>
            <a:xfrm>
              <a:off x="10705826" y="4649495"/>
              <a:ext cx="0" cy="29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245F86-A2BA-7246-8154-FF8A8514D4E4}"/>
                </a:ext>
              </a:extLst>
            </p:cNvPr>
            <p:cNvCxnSpPr>
              <a:cxnSpLocks/>
            </p:cNvCxnSpPr>
            <p:nvPr/>
          </p:nvCxnSpPr>
          <p:spPr>
            <a:xfrm>
              <a:off x="11051697" y="4493854"/>
              <a:ext cx="0" cy="29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9967930D-8978-E64D-802C-38C57804E14C}"/>
              </a:ext>
            </a:extLst>
          </p:cNvPr>
          <p:cNvCxnSpPr>
            <a:cxnSpLocks/>
          </p:cNvCxnSpPr>
          <p:nvPr/>
        </p:nvCxnSpPr>
        <p:spPr>
          <a:xfrm flipV="1">
            <a:off x="6193698" y="5269386"/>
            <a:ext cx="0" cy="310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470D89-D986-8A46-AF8C-02648CEF2DBA}"/>
              </a:ext>
            </a:extLst>
          </p:cNvPr>
          <p:cNvSpPr txBox="1"/>
          <p:nvPr/>
        </p:nvSpPr>
        <p:spPr>
          <a:xfrm>
            <a:off x="3133786" y="5549179"/>
            <a:ext cx="1034835" cy="369332"/>
          </a:xfrm>
          <a:prstGeom prst="rect">
            <a:avLst/>
          </a:prstGeom>
          <a:noFill/>
        </p:spPr>
        <p:txBody>
          <a:bodyPr wrap="none" rtlCol="0">
            <a:spAutoFit/>
          </a:bodyPr>
          <a:lstStyle/>
          <a:p>
            <a:r>
              <a:rPr lang="en-US" dirty="0"/>
              <a:t>intercept</a:t>
            </a:r>
          </a:p>
        </p:txBody>
      </p:sp>
      <p:cxnSp>
        <p:nvCxnSpPr>
          <p:cNvPr id="37" name="Straight Arrow Connector 36">
            <a:extLst>
              <a:ext uri="{FF2B5EF4-FFF2-40B4-BE49-F238E27FC236}">
                <a16:creationId xmlns:a16="http://schemas.microsoft.com/office/drawing/2014/main" id="{44528A5F-4E54-4E44-AC9A-29B9423C6816}"/>
              </a:ext>
            </a:extLst>
          </p:cNvPr>
          <p:cNvCxnSpPr>
            <a:cxnSpLocks/>
            <a:stCxn id="36" idx="0"/>
          </p:cNvCxnSpPr>
          <p:nvPr/>
        </p:nvCxnSpPr>
        <p:spPr>
          <a:xfrm flipV="1">
            <a:off x="3651204" y="5269386"/>
            <a:ext cx="417716" cy="279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6A1B1BA-AE83-E545-81D4-F2C05E8BEA20}"/>
              </a:ext>
            </a:extLst>
          </p:cNvPr>
          <p:cNvSpPr txBox="1"/>
          <p:nvPr/>
        </p:nvSpPr>
        <p:spPr>
          <a:xfrm>
            <a:off x="4334232" y="5549179"/>
            <a:ext cx="686406" cy="369332"/>
          </a:xfrm>
          <a:prstGeom prst="rect">
            <a:avLst/>
          </a:prstGeom>
          <a:noFill/>
        </p:spPr>
        <p:txBody>
          <a:bodyPr wrap="none" rtlCol="0">
            <a:spAutoFit/>
          </a:bodyPr>
          <a:lstStyle/>
          <a:p>
            <a:r>
              <a:rPr lang="en-US" dirty="0"/>
              <a:t>slope</a:t>
            </a:r>
          </a:p>
        </p:txBody>
      </p:sp>
      <p:cxnSp>
        <p:nvCxnSpPr>
          <p:cNvPr id="39" name="Straight Arrow Connector 38">
            <a:extLst>
              <a:ext uri="{FF2B5EF4-FFF2-40B4-BE49-F238E27FC236}">
                <a16:creationId xmlns:a16="http://schemas.microsoft.com/office/drawing/2014/main" id="{577B9EDC-7F18-DA41-8151-E990DF1DD8B4}"/>
              </a:ext>
            </a:extLst>
          </p:cNvPr>
          <p:cNvCxnSpPr>
            <a:cxnSpLocks/>
          </p:cNvCxnSpPr>
          <p:nvPr/>
        </p:nvCxnSpPr>
        <p:spPr>
          <a:xfrm flipV="1">
            <a:off x="4677435" y="5288212"/>
            <a:ext cx="0" cy="342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602F175-C8F4-A144-B727-44C944C935D3}"/>
              </a:ext>
            </a:extLst>
          </p:cNvPr>
          <p:cNvCxnSpPr>
            <a:cxnSpLocks/>
          </p:cNvCxnSpPr>
          <p:nvPr/>
        </p:nvCxnSpPr>
        <p:spPr>
          <a:xfrm>
            <a:off x="3429053" y="4541312"/>
            <a:ext cx="0" cy="334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76E3FA-9C93-5C40-BFE8-87BD9691B9F1}"/>
              </a:ext>
            </a:extLst>
          </p:cNvPr>
          <p:cNvCxnSpPr>
            <a:cxnSpLocks/>
          </p:cNvCxnSpPr>
          <p:nvPr/>
        </p:nvCxnSpPr>
        <p:spPr>
          <a:xfrm>
            <a:off x="5016029" y="4560245"/>
            <a:ext cx="0" cy="334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092074-4853-8F46-9D93-8675A5E77D9F}"/>
              </a:ext>
            </a:extLst>
          </p:cNvPr>
          <p:cNvSpPr txBox="1"/>
          <p:nvPr/>
        </p:nvSpPr>
        <p:spPr>
          <a:xfrm>
            <a:off x="3213205" y="4265273"/>
            <a:ext cx="456087" cy="369332"/>
          </a:xfrm>
          <a:prstGeom prst="rect">
            <a:avLst/>
          </a:prstGeom>
          <a:noFill/>
        </p:spPr>
        <p:txBody>
          <a:bodyPr wrap="none" rtlCol="0">
            <a:spAutoFit/>
          </a:bodyPr>
          <a:lstStyle/>
          <a:p>
            <a:r>
              <a:rPr lang="en-US" dirty="0"/>
              <a:t>DV</a:t>
            </a:r>
          </a:p>
        </p:txBody>
      </p:sp>
      <p:sp>
        <p:nvSpPr>
          <p:cNvPr id="32" name="TextBox 31">
            <a:extLst>
              <a:ext uri="{FF2B5EF4-FFF2-40B4-BE49-F238E27FC236}">
                <a16:creationId xmlns:a16="http://schemas.microsoft.com/office/drawing/2014/main" id="{06EB8A50-105A-0649-9721-B6D1FD615655}"/>
              </a:ext>
            </a:extLst>
          </p:cNvPr>
          <p:cNvSpPr txBox="1"/>
          <p:nvPr/>
        </p:nvSpPr>
        <p:spPr>
          <a:xfrm>
            <a:off x="4828569" y="4263018"/>
            <a:ext cx="373820" cy="369332"/>
          </a:xfrm>
          <a:prstGeom prst="rect">
            <a:avLst/>
          </a:prstGeom>
          <a:noFill/>
        </p:spPr>
        <p:txBody>
          <a:bodyPr wrap="none" rtlCol="0">
            <a:spAutoFit/>
          </a:bodyPr>
          <a:lstStyle/>
          <a:p>
            <a:r>
              <a:rPr lang="en-US" dirty="0"/>
              <a:t>IV</a:t>
            </a:r>
          </a:p>
        </p:txBody>
      </p:sp>
    </p:spTree>
    <p:extLst>
      <p:ext uri="{BB962C8B-B14F-4D97-AF65-F5344CB8AC3E}">
        <p14:creationId xmlns:p14="http://schemas.microsoft.com/office/powerpoint/2010/main" val="3481558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Correlation</a:t>
            </a:r>
          </a:p>
          <a:p>
            <a:pPr lvl="1"/>
            <a:r>
              <a:rPr lang="en-US" dirty="0"/>
              <a:t>covariance</a:t>
            </a:r>
          </a:p>
          <a:p>
            <a:pPr lvl="1"/>
            <a:r>
              <a:rPr lang="en-US" dirty="0"/>
              <a:t>correlation and dot products</a:t>
            </a:r>
            <a:endParaRPr lang="en-US" dirty="0">
              <a:solidFill>
                <a:schemeClr val="accent1"/>
              </a:solidFill>
            </a:endParaRPr>
          </a:p>
          <a:p>
            <a:pPr lvl="1"/>
            <a:r>
              <a:rPr lang="en-US" dirty="0"/>
              <a:t>multivariate outliers and collinearity </a:t>
            </a:r>
          </a:p>
          <a:p>
            <a:r>
              <a:rPr lang="en-US" dirty="0"/>
              <a:t>Regression</a:t>
            </a:r>
          </a:p>
          <a:p>
            <a:pPr lvl="1"/>
            <a:r>
              <a:rPr lang="en-US" dirty="0"/>
              <a:t>Simple, Multiple, and Logistic</a:t>
            </a:r>
          </a:p>
          <a:p>
            <a:pPr lvl="1"/>
            <a:r>
              <a:rPr lang="en-US" dirty="0"/>
              <a:t>Nuisance variables, shared variance, and residuals</a:t>
            </a:r>
          </a:p>
          <a:p>
            <a:pPr lvl="1"/>
            <a:r>
              <a:rPr lang="en-US" dirty="0"/>
              <a:t>Interactions and nonlinear terms</a:t>
            </a:r>
          </a:p>
          <a:p>
            <a:pPr lvl="1"/>
            <a:r>
              <a:rPr lang="en-US" dirty="0"/>
              <a:t>ANOVA/ANCOVA </a:t>
            </a:r>
          </a:p>
          <a:p>
            <a:r>
              <a:rPr lang="en-US" dirty="0"/>
              <a:t>General Linear Model</a:t>
            </a:r>
          </a:p>
        </p:txBody>
      </p:sp>
    </p:spTree>
    <p:extLst>
      <p:ext uri="{BB962C8B-B14F-4D97-AF65-F5344CB8AC3E}">
        <p14:creationId xmlns:p14="http://schemas.microsoft.com/office/powerpoint/2010/main" val="583094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lstStyle/>
          <a:p>
            <a:r>
              <a:rPr lang="en-US" dirty="0"/>
              <a:t>Simple Linear Regression</a:t>
            </a:r>
          </a:p>
        </p:txBody>
      </p:sp>
      <p:sp>
        <p:nvSpPr>
          <p:cNvPr id="3" name="Content Placeholder 2">
            <a:extLst>
              <a:ext uri="{FF2B5EF4-FFF2-40B4-BE49-F238E27FC236}">
                <a16:creationId xmlns:a16="http://schemas.microsoft.com/office/drawing/2014/main" id="{444D54F9-FC10-8F41-A257-FBC94F923FD5}"/>
              </a:ext>
            </a:extLst>
          </p:cNvPr>
          <p:cNvSpPr>
            <a:spLocks noGrp="1"/>
          </p:cNvSpPr>
          <p:nvPr>
            <p:ph idx="1"/>
          </p:nvPr>
        </p:nvSpPr>
        <p:spPr/>
        <p:txBody>
          <a:bodyPr/>
          <a:lstStyle/>
          <a:p>
            <a:r>
              <a:rPr lang="en-US" dirty="0"/>
              <a:t>Simple Linear Regression</a:t>
            </a:r>
          </a:p>
          <a:p>
            <a:pPr lvl="1"/>
            <a:r>
              <a:rPr lang="en-US" dirty="0"/>
              <a:t>Fit a straight line between an outcome (Y) and predictor variable (X)</a:t>
            </a:r>
          </a:p>
          <a:p>
            <a:pPr lvl="2"/>
            <a:endParaRPr lang="en-US" dirty="0"/>
          </a:p>
          <a:p>
            <a:pPr marL="0">
              <a:buNone/>
            </a:pPr>
            <a:endParaRPr lang="en-US" dirty="0"/>
          </a:p>
        </p:txBody>
      </p:sp>
      <p:grpSp>
        <p:nvGrpSpPr>
          <p:cNvPr id="9" name="Group 8">
            <a:extLst>
              <a:ext uri="{FF2B5EF4-FFF2-40B4-BE49-F238E27FC236}">
                <a16:creationId xmlns:a16="http://schemas.microsoft.com/office/drawing/2014/main" id="{3F2BDB7C-80D7-8048-893D-3C812100237D}"/>
              </a:ext>
            </a:extLst>
          </p:cNvPr>
          <p:cNvGrpSpPr/>
          <p:nvPr/>
        </p:nvGrpSpPr>
        <p:grpSpPr>
          <a:xfrm>
            <a:off x="1675435" y="2864919"/>
            <a:ext cx="8673864" cy="3284340"/>
            <a:chOff x="2399335" y="3347303"/>
            <a:chExt cx="7380200" cy="2868632"/>
          </a:xfrm>
        </p:grpSpPr>
        <p:pic>
          <p:nvPicPr>
            <p:cNvPr id="4" name="Picture 3">
              <a:extLst>
                <a:ext uri="{FF2B5EF4-FFF2-40B4-BE49-F238E27FC236}">
                  <a16:creationId xmlns:a16="http://schemas.microsoft.com/office/drawing/2014/main" id="{16F50988-B86E-7847-9A78-4ABB018088FE}"/>
                </a:ext>
              </a:extLst>
            </p:cNvPr>
            <p:cNvPicPr>
              <a:picLocks noChangeAspect="1"/>
            </p:cNvPicPr>
            <p:nvPr/>
          </p:nvPicPr>
          <p:blipFill>
            <a:blip r:embed="rId2"/>
            <a:stretch>
              <a:fillRect/>
            </a:stretch>
          </p:blipFill>
          <p:spPr>
            <a:xfrm>
              <a:off x="2558371" y="4081600"/>
              <a:ext cx="2148882" cy="1949669"/>
            </a:xfrm>
            <a:prstGeom prst="rect">
              <a:avLst/>
            </a:prstGeom>
          </p:spPr>
        </p:pic>
        <p:pic>
          <p:nvPicPr>
            <p:cNvPr id="5" name="Picture 4">
              <a:extLst>
                <a:ext uri="{FF2B5EF4-FFF2-40B4-BE49-F238E27FC236}">
                  <a16:creationId xmlns:a16="http://schemas.microsoft.com/office/drawing/2014/main" id="{2A46B228-246F-C743-AF6B-36445C6CAA82}"/>
                </a:ext>
              </a:extLst>
            </p:cNvPr>
            <p:cNvPicPr>
              <a:picLocks noChangeAspect="1"/>
            </p:cNvPicPr>
            <p:nvPr/>
          </p:nvPicPr>
          <p:blipFill>
            <a:blip r:embed="rId3"/>
            <a:stretch>
              <a:fillRect/>
            </a:stretch>
          </p:blipFill>
          <p:spPr>
            <a:xfrm>
              <a:off x="4866290" y="4081600"/>
              <a:ext cx="2154621" cy="1986815"/>
            </a:xfrm>
            <a:prstGeom prst="rect">
              <a:avLst/>
            </a:prstGeom>
          </p:spPr>
        </p:pic>
        <p:pic>
          <p:nvPicPr>
            <p:cNvPr id="6" name="Picture 5">
              <a:extLst>
                <a:ext uri="{FF2B5EF4-FFF2-40B4-BE49-F238E27FC236}">
                  <a16:creationId xmlns:a16="http://schemas.microsoft.com/office/drawing/2014/main" id="{ADBDB6D8-8EA1-F147-B93B-497EBAA8B29B}"/>
                </a:ext>
              </a:extLst>
            </p:cNvPr>
            <p:cNvPicPr>
              <a:picLocks noChangeAspect="1"/>
            </p:cNvPicPr>
            <p:nvPr/>
          </p:nvPicPr>
          <p:blipFill>
            <a:blip r:embed="rId4"/>
            <a:stretch>
              <a:fillRect/>
            </a:stretch>
          </p:blipFill>
          <p:spPr>
            <a:xfrm>
              <a:off x="7384212" y="4081600"/>
              <a:ext cx="2211734" cy="2033423"/>
            </a:xfrm>
            <a:prstGeom prst="rect">
              <a:avLst/>
            </a:prstGeom>
          </p:spPr>
        </p:pic>
        <p:sp>
          <p:nvSpPr>
            <p:cNvPr id="7" name="TextBox 6">
              <a:extLst>
                <a:ext uri="{FF2B5EF4-FFF2-40B4-BE49-F238E27FC236}">
                  <a16:creationId xmlns:a16="http://schemas.microsoft.com/office/drawing/2014/main" id="{355A39D1-4A46-BC4C-A7F2-1E42FED78CED}"/>
                </a:ext>
              </a:extLst>
            </p:cNvPr>
            <p:cNvSpPr txBox="1"/>
            <p:nvPr/>
          </p:nvSpPr>
          <p:spPr>
            <a:xfrm>
              <a:off x="2691351" y="3355250"/>
              <a:ext cx="2161129" cy="725815"/>
            </a:xfrm>
            <a:prstGeom prst="rect">
              <a:avLst/>
            </a:prstGeom>
            <a:noFill/>
          </p:spPr>
          <p:txBody>
            <a:bodyPr wrap="square" rtlCol="0">
              <a:spAutoFit/>
            </a:bodyPr>
            <a:lstStyle/>
            <a:p>
              <a:pPr algn="ctr"/>
              <a:r>
                <a:rPr lang="en-US" sz="1600" dirty="0"/>
                <a:t>Residuals are independent (centered around 0)</a:t>
              </a:r>
            </a:p>
            <a:p>
              <a:pPr algn="ctr"/>
              <a:r>
                <a:rPr lang="en-US" sz="1600" dirty="0"/>
                <a:t>(Homoscedasticity)</a:t>
              </a:r>
            </a:p>
          </p:txBody>
        </p:sp>
        <p:sp>
          <p:nvSpPr>
            <p:cNvPr id="29" name="TextBox 28">
              <a:extLst>
                <a:ext uri="{FF2B5EF4-FFF2-40B4-BE49-F238E27FC236}">
                  <a16:creationId xmlns:a16="http://schemas.microsoft.com/office/drawing/2014/main" id="{CC25D0C8-972D-E646-8844-02360C081E52}"/>
                </a:ext>
              </a:extLst>
            </p:cNvPr>
            <p:cNvSpPr txBox="1"/>
            <p:nvPr/>
          </p:nvSpPr>
          <p:spPr>
            <a:xfrm>
              <a:off x="5009953" y="3562856"/>
              <a:ext cx="2007144" cy="510758"/>
            </a:xfrm>
            <a:prstGeom prst="rect">
              <a:avLst/>
            </a:prstGeom>
            <a:noFill/>
          </p:spPr>
          <p:txBody>
            <a:bodyPr wrap="square" rtlCol="0">
              <a:spAutoFit/>
            </a:bodyPr>
            <a:lstStyle/>
            <a:p>
              <a:pPr algn="ctr"/>
              <a:r>
                <a:rPr lang="en-US" sz="1600" dirty="0"/>
                <a:t>Residuals are U shaped </a:t>
              </a:r>
            </a:p>
            <a:p>
              <a:pPr algn="ctr"/>
              <a:r>
                <a:rPr lang="en-US" sz="1600" dirty="0"/>
                <a:t> X and Y are not linear</a:t>
              </a:r>
            </a:p>
          </p:txBody>
        </p:sp>
        <p:sp>
          <p:nvSpPr>
            <p:cNvPr id="30" name="TextBox 29">
              <a:extLst>
                <a:ext uri="{FF2B5EF4-FFF2-40B4-BE49-F238E27FC236}">
                  <a16:creationId xmlns:a16="http://schemas.microsoft.com/office/drawing/2014/main" id="{D681AEEC-C1CE-774A-BE93-BFA67A3A2FAD}"/>
                </a:ext>
              </a:extLst>
            </p:cNvPr>
            <p:cNvSpPr txBox="1"/>
            <p:nvPr/>
          </p:nvSpPr>
          <p:spPr>
            <a:xfrm>
              <a:off x="7307550" y="3347303"/>
              <a:ext cx="2471985" cy="725815"/>
            </a:xfrm>
            <a:prstGeom prst="rect">
              <a:avLst/>
            </a:prstGeom>
            <a:noFill/>
          </p:spPr>
          <p:txBody>
            <a:bodyPr wrap="square" rtlCol="0">
              <a:spAutoFit/>
            </a:bodyPr>
            <a:lstStyle/>
            <a:p>
              <a:pPr algn="ctr"/>
              <a:r>
                <a:rPr lang="en-US" sz="1600" dirty="0"/>
                <a:t>Residuals increase as X increases </a:t>
              </a:r>
            </a:p>
            <a:p>
              <a:pPr algn="ctr"/>
              <a:r>
                <a:rPr lang="en-US" sz="1600" dirty="0"/>
                <a:t>(Variance is not constant)</a:t>
              </a:r>
            </a:p>
            <a:p>
              <a:pPr algn="ctr"/>
              <a:r>
                <a:rPr lang="en-US" sz="1600" dirty="0"/>
                <a:t>(Heteroscedasticity)</a:t>
              </a:r>
            </a:p>
          </p:txBody>
        </p:sp>
        <p:sp>
          <p:nvSpPr>
            <p:cNvPr id="8" name="TextBox 7">
              <a:extLst>
                <a:ext uri="{FF2B5EF4-FFF2-40B4-BE49-F238E27FC236}">
                  <a16:creationId xmlns:a16="http://schemas.microsoft.com/office/drawing/2014/main" id="{847BE338-C499-C947-9787-CB761368491C}"/>
                </a:ext>
              </a:extLst>
            </p:cNvPr>
            <p:cNvSpPr txBox="1"/>
            <p:nvPr/>
          </p:nvSpPr>
          <p:spPr>
            <a:xfrm rot="16200000">
              <a:off x="2075592" y="4723047"/>
              <a:ext cx="1016817" cy="369332"/>
            </a:xfrm>
            <a:prstGeom prst="rect">
              <a:avLst/>
            </a:prstGeom>
            <a:noFill/>
          </p:spPr>
          <p:txBody>
            <a:bodyPr wrap="none" rtlCol="0">
              <a:spAutoFit/>
            </a:bodyPr>
            <a:lstStyle/>
            <a:p>
              <a:r>
                <a:rPr lang="en-US" dirty="0"/>
                <a:t>residuals</a:t>
              </a:r>
            </a:p>
          </p:txBody>
        </p:sp>
        <p:sp>
          <p:nvSpPr>
            <p:cNvPr id="31" name="TextBox 30">
              <a:extLst>
                <a:ext uri="{FF2B5EF4-FFF2-40B4-BE49-F238E27FC236}">
                  <a16:creationId xmlns:a16="http://schemas.microsoft.com/office/drawing/2014/main" id="{786FB06D-2CB9-3C41-ABC8-45B7C52BDCE1}"/>
                </a:ext>
              </a:extLst>
            </p:cNvPr>
            <p:cNvSpPr txBox="1"/>
            <p:nvPr/>
          </p:nvSpPr>
          <p:spPr>
            <a:xfrm rot="16200000">
              <a:off x="4360876" y="4764924"/>
              <a:ext cx="1016817" cy="369332"/>
            </a:xfrm>
            <a:prstGeom prst="rect">
              <a:avLst/>
            </a:prstGeom>
            <a:noFill/>
          </p:spPr>
          <p:txBody>
            <a:bodyPr wrap="none" rtlCol="0">
              <a:spAutoFit/>
            </a:bodyPr>
            <a:lstStyle/>
            <a:p>
              <a:r>
                <a:rPr lang="en-US" dirty="0"/>
                <a:t>residuals</a:t>
              </a:r>
            </a:p>
          </p:txBody>
        </p:sp>
        <p:sp>
          <p:nvSpPr>
            <p:cNvPr id="32" name="TextBox 31">
              <a:extLst>
                <a:ext uri="{FF2B5EF4-FFF2-40B4-BE49-F238E27FC236}">
                  <a16:creationId xmlns:a16="http://schemas.microsoft.com/office/drawing/2014/main" id="{AF608040-F3FA-1E4B-886E-6DA7E4BDA0B5}"/>
                </a:ext>
              </a:extLst>
            </p:cNvPr>
            <p:cNvSpPr txBox="1"/>
            <p:nvPr/>
          </p:nvSpPr>
          <p:spPr>
            <a:xfrm rot="16200000">
              <a:off x="6895728" y="4764925"/>
              <a:ext cx="1016817" cy="369332"/>
            </a:xfrm>
            <a:prstGeom prst="rect">
              <a:avLst/>
            </a:prstGeom>
            <a:noFill/>
          </p:spPr>
          <p:txBody>
            <a:bodyPr wrap="none" rtlCol="0">
              <a:spAutoFit/>
            </a:bodyPr>
            <a:lstStyle/>
            <a:p>
              <a:r>
                <a:rPr lang="en-US" dirty="0"/>
                <a:t>residuals</a:t>
              </a:r>
            </a:p>
          </p:txBody>
        </p:sp>
        <p:sp>
          <p:nvSpPr>
            <p:cNvPr id="33" name="TextBox 32">
              <a:extLst>
                <a:ext uri="{FF2B5EF4-FFF2-40B4-BE49-F238E27FC236}">
                  <a16:creationId xmlns:a16="http://schemas.microsoft.com/office/drawing/2014/main" id="{90F16772-62BE-8E40-90A0-95275A7E16CC}"/>
                </a:ext>
              </a:extLst>
            </p:cNvPr>
            <p:cNvSpPr txBox="1"/>
            <p:nvPr/>
          </p:nvSpPr>
          <p:spPr>
            <a:xfrm>
              <a:off x="3632812" y="5791978"/>
              <a:ext cx="284052" cy="369332"/>
            </a:xfrm>
            <a:prstGeom prst="rect">
              <a:avLst/>
            </a:prstGeom>
            <a:noFill/>
          </p:spPr>
          <p:txBody>
            <a:bodyPr wrap="none" rtlCol="0">
              <a:spAutoFit/>
            </a:bodyPr>
            <a:lstStyle/>
            <a:p>
              <a:r>
                <a:rPr lang="en-US" dirty="0"/>
                <a:t>x</a:t>
              </a:r>
            </a:p>
          </p:txBody>
        </p:sp>
        <p:sp>
          <p:nvSpPr>
            <p:cNvPr id="34" name="TextBox 33">
              <a:extLst>
                <a:ext uri="{FF2B5EF4-FFF2-40B4-BE49-F238E27FC236}">
                  <a16:creationId xmlns:a16="http://schemas.microsoft.com/office/drawing/2014/main" id="{D917620F-E6CA-3040-96F5-44BEDFA25C94}"/>
                </a:ext>
              </a:extLst>
            </p:cNvPr>
            <p:cNvSpPr txBox="1"/>
            <p:nvPr/>
          </p:nvSpPr>
          <p:spPr>
            <a:xfrm>
              <a:off x="5912070" y="5836093"/>
              <a:ext cx="476461" cy="369332"/>
            </a:xfrm>
            <a:prstGeom prst="rect">
              <a:avLst/>
            </a:prstGeom>
            <a:noFill/>
          </p:spPr>
          <p:txBody>
            <a:bodyPr wrap="square" rtlCol="0">
              <a:spAutoFit/>
            </a:bodyPr>
            <a:lstStyle/>
            <a:p>
              <a:r>
                <a:rPr lang="en-US" dirty="0"/>
                <a:t>x</a:t>
              </a:r>
            </a:p>
          </p:txBody>
        </p:sp>
        <p:sp>
          <p:nvSpPr>
            <p:cNvPr id="35" name="TextBox 34">
              <a:extLst>
                <a:ext uri="{FF2B5EF4-FFF2-40B4-BE49-F238E27FC236}">
                  <a16:creationId xmlns:a16="http://schemas.microsoft.com/office/drawing/2014/main" id="{ADA07A63-A8A0-1C42-971C-CD9DA378F2B2}"/>
                </a:ext>
              </a:extLst>
            </p:cNvPr>
            <p:cNvSpPr txBox="1"/>
            <p:nvPr/>
          </p:nvSpPr>
          <p:spPr>
            <a:xfrm>
              <a:off x="8490079" y="5846603"/>
              <a:ext cx="284052" cy="369332"/>
            </a:xfrm>
            <a:prstGeom prst="rect">
              <a:avLst/>
            </a:prstGeom>
            <a:noFill/>
          </p:spPr>
          <p:txBody>
            <a:bodyPr wrap="none" rtlCol="0">
              <a:spAutoFit/>
            </a:bodyPr>
            <a:lstStyle/>
            <a:p>
              <a:r>
                <a:rPr lang="en-US" dirty="0"/>
                <a:t>x</a:t>
              </a:r>
            </a:p>
          </p:txBody>
        </p:sp>
      </p:grpSp>
    </p:spTree>
    <p:extLst>
      <p:ext uri="{BB962C8B-B14F-4D97-AF65-F5344CB8AC3E}">
        <p14:creationId xmlns:p14="http://schemas.microsoft.com/office/powerpoint/2010/main" val="866830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lstStyle/>
          <a:p>
            <a:r>
              <a:rPr lang="en-US" dirty="0"/>
              <a:t>Simple Linear Regression</a:t>
            </a:r>
          </a:p>
        </p:txBody>
      </p:sp>
      <p:sp>
        <p:nvSpPr>
          <p:cNvPr id="3" name="Content Placeholder 2">
            <a:extLst>
              <a:ext uri="{FF2B5EF4-FFF2-40B4-BE49-F238E27FC236}">
                <a16:creationId xmlns:a16="http://schemas.microsoft.com/office/drawing/2014/main" id="{444D54F9-FC10-8F41-A257-FBC94F923FD5}"/>
              </a:ext>
            </a:extLst>
          </p:cNvPr>
          <p:cNvSpPr>
            <a:spLocks noGrp="1"/>
          </p:cNvSpPr>
          <p:nvPr>
            <p:ph idx="1"/>
          </p:nvPr>
        </p:nvSpPr>
        <p:spPr>
          <a:xfrm>
            <a:off x="1012139" y="3225779"/>
            <a:ext cx="7210326" cy="3144492"/>
          </a:xfrm>
        </p:spPr>
        <p:txBody>
          <a:bodyPr>
            <a:normAutofit fontScale="85000" lnSpcReduction="10000"/>
          </a:bodyPr>
          <a:lstStyle/>
          <a:p>
            <a:pPr marL="0" indent="0">
              <a:buNone/>
            </a:pPr>
            <a:r>
              <a:rPr lang="en-US" dirty="0"/>
              <a:t>Output are similar to correlation </a:t>
            </a:r>
          </a:p>
          <a:p>
            <a:pPr lvl="1"/>
            <a:r>
              <a:rPr lang="en-US" dirty="0"/>
              <a:t>r and R</a:t>
            </a:r>
            <a:r>
              <a:rPr lang="en-US" baseline="30000" dirty="0"/>
              <a:t>2</a:t>
            </a:r>
            <a:r>
              <a:rPr lang="en-US" dirty="0"/>
              <a:t> are estimated for the model </a:t>
            </a:r>
          </a:p>
          <a:p>
            <a:pPr lvl="1"/>
            <a:r>
              <a:rPr lang="en-US" dirty="0"/>
              <a:t>lets say for this example PFC explains 20% of variance in trait anxiety</a:t>
            </a:r>
          </a:p>
          <a:p>
            <a:pPr marL="0" indent="0">
              <a:buNone/>
            </a:pPr>
            <a:r>
              <a:rPr lang="en-US" dirty="0"/>
              <a:t>Different in that model significance is determined with the F statistic</a:t>
            </a:r>
          </a:p>
          <a:p>
            <a:pPr lvl="1"/>
            <a:r>
              <a:rPr lang="en-US" dirty="0"/>
              <a:t>Large F statistic means your predictors were better than the intercept</a:t>
            </a:r>
          </a:p>
          <a:p>
            <a:pPr marL="0" indent="0">
              <a:buNone/>
            </a:pPr>
            <a:r>
              <a:rPr lang="en-US" dirty="0"/>
              <a:t>You also get an intercept, Unstandardized Beta  (𝛽 ) coefficient, t statistic, and p value for the predictor variable</a:t>
            </a:r>
          </a:p>
          <a:p>
            <a:pPr lvl="1"/>
            <a:r>
              <a:rPr lang="en-US" dirty="0"/>
              <a:t>Lets say Intercept = 0.13, 𝛽=.564 , t=7.598, p&lt;0.001</a:t>
            </a:r>
          </a:p>
          <a:p>
            <a:pPr lvl="1"/>
            <a:r>
              <a:rPr lang="en-US" dirty="0"/>
              <a:t>Can be interpreted as trait anxiety = 0.13+0.564(PFC activity)</a:t>
            </a:r>
          </a:p>
          <a:p>
            <a:pPr lvl="1"/>
            <a:r>
              <a:rPr lang="en-US" dirty="0"/>
              <a:t>Given this model, can input someone’s PFC activity and predict what that person’s trait anxiety would be (</a:t>
            </a:r>
            <a:r>
              <a:rPr lang="en-US" i="1" dirty="0">
                <a:solidFill>
                  <a:schemeClr val="accent1"/>
                </a:solidFill>
              </a:rPr>
              <a:t>biomarkers</a:t>
            </a:r>
            <a:r>
              <a:rPr lang="en-US" dirty="0"/>
              <a:t>) – however 80% of variance isn’t accounted for</a:t>
            </a:r>
          </a:p>
          <a:p>
            <a:pPr marL="0">
              <a:buNone/>
            </a:pPr>
            <a:endParaRPr lang="en-US" dirty="0"/>
          </a:p>
        </p:txBody>
      </p:sp>
      <p:pic>
        <p:nvPicPr>
          <p:cNvPr id="10" name="Picture 9">
            <a:extLst>
              <a:ext uri="{FF2B5EF4-FFF2-40B4-BE49-F238E27FC236}">
                <a16:creationId xmlns:a16="http://schemas.microsoft.com/office/drawing/2014/main" id="{4D45017C-156D-E94A-BBE4-F0FBB510AE6A}"/>
              </a:ext>
            </a:extLst>
          </p:cNvPr>
          <p:cNvPicPr>
            <a:picLocks noChangeAspect="1"/>
          </p:cNvPicPr>
          <p:nvPr/>
        </p:nvPicPr>
        <p:blipFill>
          <a:blip r:embed="rId2"/>
          <a:stretch>
            <a:fillRect/>
          </a:stretch>
        </p:blipFill>
        <p:spPr>
          <a:xfrm>
            <a:off x="1189280" y="2030417"/>
            <a:ext cx="4579708" cy="462172"/>
          </a:xfrm>
          <a:prstGeom prst="rect">
            <a:avLst/>
          </a:prstGeom>
        </p:spPr>
      </p:pic>
      <p:grpSp>
        <p:nvGrpSpPr>
          <p:cNvPr id="12" name="Group 11">
            <a:extLst>
              <a:ext uri="{FF2B5EF4-FFF2-40B4-BE49-F238E27FC236}">
                <a16:creationId xmlns:a16="http://schemas.microsoft.com/office/drawing/2014/main" id="{71C55D57-A489-D642-8FF6-40EF9076F99B}"/>
              </a:ext>
            </a:extLst>
          </p:cNvPr>
          <p:cNvGrpSpPr/>
          <p:nvPr/>
        </p:nvGrpSpPr>
        <p:grpSpPr>
          <a:xfrm>
            <a:off x="10365792" y="2261503"/>
            <a:ext cx="1504871" cy="1294296"/>
            <a:chOff x="10365792" y="2261503"/>
            <a:chExt cx="1504871" cy="1294296"/>
          </a:xfrm>
        </p:grpSpPr>
        <p:pic>
          <p:nvPicPr>
            <p:cNvPr id="13" name="Picture 12">
              <a:extLst>
                <a:ext uri="{FF2B5EF4-FFF2-40B4-BE49-F238E27FC236}">
                  <a16:creationId xmlns:a16="http://schemas.microsoft.com/office/drawing/2014/main" id="{25D02761-BB53-0A48-A651-882799D57056}"/>
                </a:ext>
              </a:extLst>
            </p:cNvPr>
            <p:cNvPicPr>
              <a:picLocks noChangeAspect="1"/>
            </p:cNvPicPr>
            <p:nvPr/>
          </p:nvPicPr>
          <p:blipFill rotWithShape="1">
            <a:blip r:embed="rId3"/>
            <a:srcRect r="64041"/>
            <a:stretch/>
          </p:blipFill>
          <p:spPr>
            <a:xfrm>
              <a:off x="10440696" y="2293207"/>
              <a:ext cx="1429967" cy="1262592"/>
            </a:xfrm>
            <a:prstGeom prst="rect">
              <a:avLst/>
            </a:prstGeom>
          </p:spPr>
        </p:pic>
        <p:sp>
          <p:nvSpPr>
            <p:cNvPr id="14" name="TextBox 13">
              <a:extLst>
                <a:ext uri="{FF2B5EF4-FFF2-40B4-BE49-F238E27FC236}">
                  <a16:creationId xmlns:a16="http://schemas.microsoft.com/office/drawing/2014/main" id="{37A9803B-3DDC-9D4B-B0B8-697F133C5790}"/>
                </a:ext>
              </a:extLst>
            </p:cNvPr>
            <p:cNvSpPr txBox="1"/>
            <p:nvPr/>
          </p:nvSpPr>
          <p:spPr>
            <a:xfrm>
              <a:off x="10365792" y="2261503"/>
              <a:ext cx="530915" cy="369332"/>
            </a:xfrm>
            <a:prstGeom prst="rect">
              <a:avLst/>
            </a:prstGeom>
            <a:noFill/>
          </p:spPr>
          <p:txBody>
            <a:bodyPr wrap="none" rtlCol="0">
              <a:spAutoFit/>
            </a:bodyPr>
            <a:lstStyle/>
            <a:p>
              <a:r>
                <a:rPr lang="en-US" dirty="0">
                  <a:solidFill>
                    <a:srgbClr val="FF0000"/>
                  </a:solidFill>
                </a:rPr>
                <a:t>PFC</a:t>
              </a:r>
            </a:p>
          </p:txBody>
        </p:sp>
      </p:grpSp>
      <p:grpSp>
        <p:nvGrpSpPr>
          <p:cNvPr id="15" name="Group 14">
            <a:extLst>
              <a:ext uri="{FF2B5EF4-FFF2-40B4-BE49-F238E27FC236}">
                <a16:creationId xmlns:a16="http://schemas.microsoft.com/office/drawing/2014/main" id="{8146AA6A-60EA-084B-9455-5CE11D4C7B37}"/>
              </a:ext>
            </a:extLst>
          </p:cNvPr>
          <p:cNvGrpSpPr/>
          <p:nvPr/>
        </p:nvGrpSpPr>
        <p:grpSpPr>
          <a:xfrm>
            <a:off x="8568335" y="3587504"/>
            <a:ext cx="3516164" cy="2744072"/>
            <a:chOff x="8203925" y="3587503"/>
            <a:chExt cx="3516164" cy="2744072"/>
          </a:xfrm>
        </p:grpSpPr>
        <p:pic>
          <p:nvPicPr>
            <p:cNvPr id="16" name="Picture 15">
              <a:extLst>
                <a:ext uri="{FF2B5EF4-FFF2-40B4-BE49-F238E27FC236}">
                  <a16:creationId xmlns:a16="http://schemas.microsoft.com/office/drawing/2014/main" id="{C7AE811A-22BD-C445-A137-2C7634C8B44A}"/>
                </a:ext>
              </a:extLst>
            </p:cNvPr>
            <p:cNvPicPr>
              <a:picLocks noChangeAspect="1"/>
            </p:cNvPicPr>
            <p:nvPr/>
          </p:nvPicPr>
          <p:blipFill rotWithShape="1">
            <a:blip r:embed="rId4"/>
            <a:srcRect l="3335" b="4854"/>
            <a:stretch/>
          </p:blipFill>
          <p:spPr>
            <a:xfrm>
              <a:off x="8511702" y="3587503"/>
              <a:ext cx="3208387" cy="2512442"/>
            </a:xfrm>
            <a:prstGeom prst="rect">
              <a:avLst/>
            </a:prstGeom>
          </p:spPr>
        </p:pic>
        <p:sp>
          <p:nvSpPr>
            <p:cNvPr id="17" name="TextBox 16">
              <a:extLst>
                <a:ext uri="{FF2B5EF4-FFF2-40B4-BE49-F238E27FC236}">
                  <a16:creationId xmlns:a16="http://schemas.microsoft.com/office/drawing/2014/main" id="{3D5B5897-FD0D-5348-9412-880D7D2F49A7}"/>
                </a:ext>
              </a:extLst>
            </p:cNvPr>
            <p:cNvSpPr txBox="1"/>
            <p:nvPr/>
          </p:nvSpPr>
          <p:spPr>
            <a:xfrm rot="16200000">
              <a:off x="7279634" y="4637025"/>
              <a:ext cx="2156360" cy="307777"/>
            </a:xfrm>
            <a:prstGeom prst="rect">
              <a:avLst/>
            </a:prstGeom>
            <a:noFill/>
          </p:spPr>
          <p:txBody>
            <a:bodyPr wrap="none" rtlCol="0">
              <a:spAutoFit/>
            </a:bodyPr>
            <a:lstStyle/>
            <a:p>
              <a:r>
                <a:rPr lang="en-US" sz="1400" dirty="0"/>
                <a:t>PFC functional connectivity</a:t>
              </a:r>
            </a:p>
          </p:txBody>
        </p:sp>
        <p:sp>
          <p:nvSpPr>
            <p:cNvPr id="18" name="TextBox 17">
              <a:extLst>
                <a:ext uri="{FF2B5EF4-FFF2-40B4-BE49-F238E27FC236}">
                  <a16:creationId xmlns:a16="http://schemas.microsoft.com/office/drawing/2014/main" id="{40195E55-0616-914D-A0FD-82D7B03BAD89}"/>
                </a:ext>
              </a:extLst>
            </p:cNvPr>
            <p:cNvSpPr txBox="1"/>
            <p:nvPr/>
          </p:nvSpPr>
          <p:spPr>
            <a:xfrm>
              <a:off x="9815770" y="6023798"/>
              <a:ext cx="1080937" cy="307777"/>
            </a:xfrm>
            <a:prstGeom prst="rect">
              <a:avLst/>
            </a:prstGeom>
            <a:noFill/>
          </p:spPr>
          <p:txBody>
            <a:bodyPr wrap="none" rtlCol="0">
              <a:spAutoFit/>
            </a:bodyPr>
            <a:lstStyle/>
            <a:p>
              <a:r>
                <a:rPr lang="en-US" sz="1400" dirty="0"/>
                <a:t>Trait anxiety</a:t>
              </a:r>
            </a:p>
          </p:txBody>
        </p:sp>
      </p:grpSp>
      <p:grpSp>
        <p:nvGrpSpPr>
          <p:cNvPr id="19" name="Group 18">
            <a:extLst>
              <a:ext uri="{FF2B5EF4-FFF2-40B4-BE49-F238E27FC236}">
                <a16:creationId xmlns:a16="http://schemas.microsoft.com/office/drawing/2014/main" id="{66AC4211-4E7C-0B42-9978-FEE4C7571C06}"/>
              </a:ext>
            </a:extLst>
          </p:cNvPr>
          <p:cNvGrpSpPr/>
          <p:nvPr/>
        </p:nvGrpSpPr>
        <p:grpSpPr>
          <a:xfrm>
            <a:off x="9498683" y="4008446"/>
            <a:ext cx="1917424" cy="1526593"/>
            <a:chOff x="9134273" y="4008445"/>
            <a:chExt cx="1917424" cy="1526593"/>
          </a:xfrm>
        </p:grpSpPr>
        <p:cxnSp>
          <p:nvCxnSpPr>
            <p:cNvPr id="20" name="Straight Arrow Connector 19">
              <a:extLst>
                <a:ext uri="{FF2B5EF4-FFF2-40B4-BE49-F238E27FC236}">
                  <a16:creationId xmlns:a16="http://schemas.microsoft.com/office/drawing/2014/main" id="{1ABD388A-D293-B04E-A4CD-A1828960F778}"/>
                </a:ext>
              </a:extLst>
            </p:cNvPr>
            <p:cNvCxnSpPr/>
            <p:nvPr/>
          </p:nvCxnSpPr>
          <p:spPr>
            <a:xfrm flipV="1">
              <a:off x="9134273" y="5165387"/>
              <a:ext cx="0" cy="21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7D3E0D5-2CCE-F146-8D17-AF8A8C0F864C}"/>
                </a:ext>
              </a:extLst>
            </p:cNvPr>
            <p:cNvCxnSpPr>
              <a:cxnSpLocks/>
            </p:cNvCxnSpPr>
            <p:nvPr/>
          </p:nvCxnSpPr>
          <p:spPr>
            <a:xfrm flipV="1">
              <a:off x="9977336" y="4679004"/>
              <a:ext cx="0" cy="29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7E21723-2513-694A-AE3D-E62CEC358A20}"/>
                </a:ext>
              </a:extLst>
            </p:cNvPr>
            <p:cNvCxnSpPr>
              <a:cxnSpLocks/>
            </p:cNvCxnSpPr>
            <p:nvPr/>
          </p:nvCxnSpPr>
          <p:spPr>
            <a:xfrm flipV="1">
              <a:off x="10605308" y="4381338"/>
              <a:ext cx="0" cy="29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14C776-9320-D44C-85A5-14E5795C925C}"/>
                </a:ext>
              </a:extLst>
            </p:cNvPr>
            <p:cNvCxnSpPr>
              <a:cxnSpLocks/>
            </p:cNvCxnSpPr>
            <p:nvPr/>
          </p:nvCxnSpPr>
          <p:spPr>
            <a:xfrm flipV="1">
              <a:off x="11000899" y="4008445"/>
              <a:ext cx="0" cy="52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C755B2-52BC-9E4C-92FC-5B62C0213F3D}"/>
                </a:ext>
              </a:extLst>
            </p:cNvPr>
            <p:cNvCxnSpPr>
              <a:cxnSpLocks/>
            </p:cNvCxnSpPr>
            <p:nvPr/>
          </p:nvCxnSpPr>
          <p:spPr>
            <a:xfrm>
              <a:off x="9626056" y="5155659"/>
              <a:ext cx="0" cy="37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934F9F6-E66E-6840-9FC6-A015C2A6684E}"/>
                </a:ext>
              </a:extLst>
            </p:cNvPr>
            <p:cNvCxnSpPr>
              <a:cxnSpLocks/>
            </p:cNvCxnSpPr>
            <p:nvPr/>
          </p:nvCxnSpPr>
          <p:spPr>
            <a:xfrm>
              <a:off x="10585852" y="4707863"/>
              <a:ext cx="0" cy="37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EB5E8A5-DC81-BB41-AEE2-58CF33EF3644}"/>
                </a:ext>
              </a:extLst>
            </p:cNvPr>
            <p:cNvCxnSpPr>
              <a:cxnSpLocks/>
            </p:cNvCxnSpPr>
            <p:nvPr/>
          </p:nvCxnSpPr>
          <p:spPr>
            <a:xfrm>
              <a:off x="10705826" y="4649495"/>
              <a:ext cx="0" cy="29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245F86-A2BA-7246-8154-FF8A8514D4E4}"/>
                </a:ext>
              </a:extLst>
            </p:cNvPr>
            <p:cNvCxnSpPr>
              <a:cxnSpLocks/>
            </p:cNvCxnSpPr>
            <p:nvPr/>
          </p:nvCxnSpPr>
          <p:spPr>
            <a:xfrm>
              <a:off x="11051697" y="4493854"/>
              <a:ext cx="0" cy="29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5E52C99B-9F82-1A42-8088-BEF6603EC8E5}"/>
              </a:ext>
            </a:extLst>
          </p:cNvPr>
          <p:cNvSpPr txBox="1"/>
          <p:nvPr/>
        </p:nvSpPr>
        <p:spPr>
          <a:xfrm>
            <a:off x="3522618" y="2700816"/>
            <a:ext cx="1259832" cy="369332"/>
          </a:xfrm>
          <a:prstGeom prst="rect">
            <a:avLst/>
          </a:prstGeom>
          <a:noFill/>
        </p:spPr>
        <p:txBody>
          <a:bodyPr wrap="none" rtlCol="0">
            <a:spAutoFit/>
          </a:bodyPr>
          <a:lstStyle/>
          <a:p>
            <a:r>
              <a:rPr lang="en-US" dirty="0"/>
              <a:t>PFC activity</a:t>
            </a:r>
          </a:p>
        </p:txBody>
      </p:sp>
      <p:sp>
        <p:nvSpPr>
          <p:cNvPr id="31" name="TextBox 30">
            <a:extLst>
              <a:ext uri="{FF2B5EF4-FFF2-40B4-BE49-F238E27FC236}">
                <a16:creationId xmlns:a16="http://schemas.microsoft.com/office/drawing/2014/main" id="{5CCCEC62-1CA2-A440-A664-07A6432957B1}"/>
              </a:ext>
            </a:extLst>
          </p:cNvPr>
          <p:cNvSpPr txBox="1"/>
          <p:nvPr/>
        </p:nvSpPr>
        <p:spPr>
          <a:xfrm>
            <a:off x="2018289" y="2697616"/>
            <a:ext cx="1329275" cy="369332"/>
          </a:xfrm>
          <a:prstGeom prst="rect">
            <a:avLst/>
          </a:prstGeom>
          <a:noFill/>
        </p:spPr>
        <p:txBody>
          <a:bodyPr wrap="none" rtlCol="0">
            <a:spAutoFit/>
          </a:bodyPr>
          <a:lstStyle/>
          <a:p>
            <a:r>
              <a:rPr lang="en-US" dirty="0"/>
              <a:t>Trait anxiety</a:t>
            </a:r>
          </a:p>
        </p:txBody>
      </p:sp>
      <p:cxnSp>
        <p:nvCxnSpPr>
          <p:cNvPr id="33" name="Straight Arrow Connector 32">
            <a:extLst>
              <a:ext uri="{FF2B5EF4-FFF2-40B4-BE49-F238E27FC236}">
                <a16:creationId xmlns:a16="http://schemas.microsoft.com/office/drawing/2014/main" id="{B0730CF0-7B3C-BE43-9D1B-31DEC16A4C73}"/>
              </a:ext>
            </a:extLst>
          </p:cNvPr>
          <p:cNvCxnSpPr>
            <a:cxnSpLocks/>
          </p:cNvCxnSpPr>
          <p:nvPr/>
        </p:nvCxnSpPr>
        <p:spPr>
          <a:xfrm flipV="1">
            <a:off x="4083824" y="2462974"/>
            <a:ext cx="0" cy="29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578CE-3A34-594C-B6AC-7A5F96C6E07D}"/>
              </a:ext>
            </a:extLst>
          </p:cNvPr>
          <p:cNvCxnSpPr>
            <a:cxnSpLocks/>
          </p:cNvCxnSpPr>
          <p:nvPr/>
        </p:nvCxnSpPr>
        <p:spPr>
          <a:xfrm flipV="1">
            <a:off x="2393276" y="2432869"/>
            <a:ext cx="0" cy="29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3F1E784-DE7B-F440-8C6B-D659E568C0AB}"/>
              </a:ext>
            </a:extLst>
          </p:cNvPr>
          <p:cNvSpPr/>
          <p:nvPr/>
        </p:nvSpPr>
        <p:spPr>
          <a:xfrm>
            <a:off x="7090655" y="1892991"/>
            <a:ext cx="1450428" cy="137573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D7CA522-A6B1-8940-98BA-D602F458B506}"/>
              </a:ext>
            </a:extLst>
          </p:cNvPr>
          <p:cNvSpPr/>
          <p:nvPr/>
        </p:nvSpPr>
        <p:spPr>
          <a:xfrm>
            <a:off x="8188986" y="2001365"/>
            <a:ext cx="1450428" cy="1360924"/>
          </a:xfrm>
          <a:prstGeom prst="ellipse">
            <a:avLst/>
          </a:prstGeom>
          <a:solidFill>
            <a:srgbClr val="92D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7378B90-E22D-F443-A30E-0DFDC9C4175A}"/>
              </a:ext>
            </a:extLst>
          </p:cNvPr>
          <p:cNvSpPr txBox="1"/>
          <p:nvPr/>
        </p:nvSpPr>
        <p:spPr>
          <a:xfrm>
            <a:off x="7176428" y="2151298"/>
            <a:ext cx="1155189" cy="707886"/>
          </a:xfrm>
          <a:prstGeom prst="rect">
            <a:avLst/>
          </a:prstGeom>
          <a:noFill/>
        </p:spPr>
        <p:txBody>
          <a:bodyPr wrap="none" rtlCol="0">
            <a:spAutoFit/>
          </a:bodyPr>
          <a:lstStyle/>
          <a:p>
            <a:pPr algn="ctr"/>
            <a:r>
              <a:rPr lang="en-US" sz="2000" b="1" dirty="0"/>
              <a:t>DV</a:t>
            </a:r>
          </a:p>
          <a:p>
            <a:pPr algn="ctr"/>
            <a:r>
              <a:rPr lang="en-US" sz="2000" b="1" dirty="0"/>
              <a:t>(Anxiety)</a:t>
            </a:r>
          </a:p>
        </p:txBody>
      </p:sp>
      <p:sp>
        <p:nvSpPr>
          <p:cNvPr id="32" name="TextBox 31">
            <a:extLst>
              <a:ext uri="{FF2B5EF4-FFF2-40B4-BE49-F238E27FC236}">
                <a16:creationId xmlns:a16="http://schemas.microsoft.com/office/drawing/2014/main" id="{4F621F7D-BDE7-BF4A-96D7-8426EAB90EA3}"/>
              </a:ext>
            </a:extLst>
          </p:cNvPr>
          <p:cNvSpPr txBox="1"/>
          <p:nvPr/>
        </p:nvSpPr>
        <p:spPr>
          <a:xfrm>
            <a:off x="8633739" y="2335412"/>
            <a:ext cx="732636" cy="707886"/>
          </a:xfrm>
          <a:prstGeom prst="rect">
            <a:avLst/>
          </a:prstGeom>
          <a:noFill/>
        </p:spPr>
        <p:txBody>
          <a:bodyPr wrap="none" rtlCol="0">
            <a:spAutoFit/>
          </a:bodyPr>
          <a:lstStyle/>
          <a:p>
            <a:pPr algn="ctr"/>
            <a:r>
              <a:rPr lang="en-US" sz="2000" b="1" dirty="0"/>
              <a:t>IV</a:t>
            </a:r>
          </a:p>
          <a:p>
            <a:pPr algn="ctr"/>
            <a:r>
              <a:rPr lang="en-US" sz="2000" b="1" dirty="0"/>
              <a:t>(PFC)</a:t>
            </a:r>
          </a:p>
        </p:txBody>
      </p:sp>
      <p:cxnSp>
        <p:nvCxnSpPr>
          <p:cNvPr id="6" name="Straight Arrow Connector 5">
            <a:extLst>
              <a:ext uri="{FF2B5EF4-FFF2-40B4-BE49-F238E27FC236}">
                <a16:creationId xmlns:a16="http://schemas.microsoft.com/office/drawing/2014/main" id="{B18126FE-5F40-EF40-A9E6-F3994F6C6E53}"/>
              </a:ext>
            </a:extLst>
          </p:cNvPr>
          <p:cNvCxnSpPr/>
          <p:nvPr/>
        </p:nvCxnSpPr>
        <p:spPr>
          <a:xfrm flipH="1">
            <a:off x="8372213" y="1812022"/>
            <a:ext cx="196122" cy="62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889AFF0-8390-2D41-B23E-39BEFCB916C8}"/>
              </a:ext>
            </a:extLst>
          </p:cNvPr>
          <p:cNvSpPr txBox="1"/>
          <p:nvPr/>
        </p:nvSpPr>
        <p:spPr>
          <a:xfrm>
            <a:off x="7818415" y="1385802"/>
            <a:ext cx="1680268" cy="369332"/>
          </a:xfrm>
          <a:prstGeom prst="rect">
            <a:avLst/>
          </a:prstGeom>
          <a:noFill/>
        </p:spPr>
        <p:txBody>
          <a:bodyPr wrap="none" rtlCol="0">
            <a:spAutoFit/>
          </a:bodyPr>
          <a:lstStyle/>
          <a:p>
            <a:r>
              <a:rPr lang="en-US" dirty="0"/>
              <a:t>Shared variance</a:t>
            </a:r>
          </a:p>
        </p:txBody>
      </p:sp>
    </p:spTree>
    <p:extLst>
      <p:ext uri="{BB962C8B-B14F-4D97-AF65-F5344CB8AC3E}">
        <p14:creationId xmlns:p14="http://schemas.microsoft.com/office/powerpoint/2010/main" val="1076566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lstStyle/>
          <a:p>
            <a:r>
              <a:rPr lang="en-US" dirty="0"/>
              <a:t>Multiple regression</a:t>
            </a:r>
          </a:p>
        </p:txBody>
      </p:sp>
      <p:sp>
        <p:nvSpPr>
          <p:cNvPr id="3" name="Content Placeholder 2">
            <a:extLst>
              <a:ext uri="{FF2B5EF4-FFF2-40B4-BE49-F238E27FC236}">
                <a16:creationId xmlns:a16="http://schemas.microsoft.com/office/drawing/2014/main" id="{444D54F9-FC10-8F41-A257-FBC94F923FD5}"/>
              </a:ext>
            </a:extLst>
          </p:cNvPr>
          <p:cNvSpPr>
            <a:spLocks noGrp="1"/>
          </p:cNvSpPr>
          <p:nvPr>
            <p:ph idx="1"/>
          </p:nvPr>
        </p:nvSpPr>
        <p:spPr>
          <a:xfrm>
            <a:off x="1097280" y="1845734"/>
            <a:ext cx="10058400" cy="4023360"/>
          </a:xfrm>
        </p:spPr>
        <p:txBody>
          <a:bodyPr/>
          <a:lstStyle/>
          <a:p>
            <a:r>
              <a:rPr lang="en-US" dirty="0"/>
              <a:t>More than one (IV) predictor variable makes this now ‘</a:t>
            </a:r>
            <a:r>
              <a:rPr lang="en-US" dirty="0">
                <a:solidFill>
                  <a:schemeClr val="accent1"/>
                </a:solidFill>
              </a:rPr>
              <a:t>multiple regression</a:t>
            </a:r>
            <a:r>
              <a:rPr lang="en-US" dirty="0"/>
              <a:t>’</a:t>
            </a:r>
          </a:p>
          <a:p>
            <a:endParaRPr lang="en-US" dirty="0"/>
          </a:p>
          <a:p>
            <a:r>
              <a:rPr lang="en-US" dirty="0"/>
              <a:t>How you choose to partial variance matters</a:t>
            </a:r>
          </a:p>
        </p:txBody>
      </p:sp>
      <p:pic>
        <p:nvPicPr>
          <p:cNvPr id="4" name="Picture 3">
            <a:extLst>
              <a:ext uri="{FF2B5EF4-FFF2-40B4-BE49-F238E27FC236}">
                <a16:creationId xmlns:a16="http://schemas.microsoft.com/office/drawing/2014/main" id="{16D91E02-03A4-3D44-AC22-30FEA96C0DE4}"/>
              </a:ext>
            </a:extLst>
          </p:cNvPr>
          <p:cNvPicPr>
            <a:picLocks noChangeAspect="1"/>
          </p:cNvPicPr>
          <p:nvPr/>
        </p:nvPicPr>
        <p:blipFill>
          <a:blip r:embed="rId3"/>
          <a:stretch>
            <a:fillRect/>
          </a:stretch>
        </p:blipFill>
        <p:spPr>
          <a:xfrm>
            <a:off x="2308861" y="2171652"/>
            <a:ext cx="7472855" cy="532158"/>
          </a:xfrm>
          <a:prstGeom prst="rect">
            <a:avLst/>
          </a:prstGeom>
        </p:spPr>
      </p:pic>
      <p:sp>
        <p:nvSpPr>
          <p:cNvPr id="25" name="Oval 24">
            <a:extLst>
              <a:ext uri="{FF2B5EF4-FFF2-40B4-BE49-F238E27FC236}">
                <a16:creationId xmlns:a16="http://schemas.microsoft.com/office/drawing/2014/main" id="{8A33122C-474E-544C-BF3C-EB6DEDC9220A}"/>
              </a:ext>
            </a:extLst>
          </p:cNvPr>
          <p:cNvSpPr/>
          <p:nvPr/>
        </p:nvSpPr>
        <p:spPr>
          <a:xfrm>
            <a:off x="7636554" y="3811085"/>
            <a:ext cx="1450428" cy="137573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F5C66D7-1827-AE49-A265-28FA7A0B8A72}"/>
              </a:ext>
            </a:extLst>
          </p:cNvPr>
          <p:cNvSpPr/>
          <p:nvPr/>
        </p:nvSpPr>
        <p:spPr>
          <a:xfrm>
            <a:off x="8734885" y="3919459"/>
            <a:ext cx="1450428" cy="1360924"/>
          </a:xfrm>
          <a:prstGeom prst="ellipse">
            <a:avLst/>
          </a:prstGeom>
          <a:solidFill>
            <a:srgbClr val="92D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756399D-9278-0D4C-BD11-2C2DE909A51B}"/>
              </a:ext>
            </a:extLst>
          </p:cNvPr>
          <p:cNvSpPr/>
          <p:nvPr/>
        </p:nvSpPr>
        <p:spPr>
          <a:xfrm>
            <a:off x="8107417" y="4710111"/>
            <a:ext cx="1450428" cy="1369643"/>
          </a:xfrm>
          <a:prstGeom prst="ellipse">
            <a:avLst/>
          </a:prstGeom>
          <a:solidFill>
            <a:srgbClr val="00B0F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9CB2C7-2DDF-1546-805F-E931CFF79BCF}"/>
              </a:ext>
            </a:extLst>
          </p:cNvPr>
          <p:cNvSpPr txBox="1"/>
          <p:nvPr/>
        </p:nvSpPr>
        <p:spPr>
          <a:xfrm>
            <a:off x="8028787" y="4131525"/>
            <a:ext cx="495072" cy="400110"/>
          </a:xfrm>
          <a:prstGeom prst="rect">
            <a:avLst/>
          </a:prstGeom>
          <a:noFill/>
        </p:spPr>
        <p:txBody>
          <a:bodyPr wrap="none" rtlCol="0">
            <a:spAutoFit/>
          </a:bodyPr>
          <a:lstStyle/>
          <a:p>
            <a:r>
              <a:rPr lang="en-US" sz="2000" b="1" dirty="0"/>
              <a:t>DV</a:t>
            </a:r>
          </a:p>
        </p:txBody>
      </p:sp>
      <p:sp>
        <p:nvSpPr>
          <p:cNvPr id="35" name="TextBox 34">
            <a:extLst>
              <a:ext uri="{FF2B5EF4-FFF2-40B4-BE49-F238E27FC236}">
                <a16:creationId xmlns:a16="http://schemas.microsoft.com/office/drawing/2014/main" id="{12824827-C3E8-6344-A9E3-699B97BA9FB0}"/>
              </a:ext>
            </a:extLst>
          </p:cNvPr>
          <p:cNvSpPr txBox="1"/>
          <p:nvPr/>
        </p:nvSpPr>
        <p:spPr>
          <a:xfrm>
            <a:off x="9329508" y="4278039"/>
            <a:ext cx="492443" cy="400110"/>
          </a:xfrm>
          <a:prstGeom prst="rect">
            <a:avLst/>
          </a:prstGeom>
          <a:noFill/>
        </p:spPr>
        <p:txBody>
          <a:bodyPr wrap="none" rtlCol="0">
            <a:spAutoFit/>
          </a:bodyPr>
          <a:lstStyle/>
          <a:p>
            <a:r>
              <a:rPr lang="en-US" sz="2000" b="1" dirty="0"/>
              <a:t>IV</a:t>
            </a:r>
            <a:r>
              <a:rPr lang="en-US" sz="2000" b="1" baseline="-25000" dirty="0"/>
              <a:t>1</a:t>
            </a:r>
          </a:p>
        </p:txBody>
      </p:sp>
      <p:sp>
        <p:nvSpPr>
          <p:cNvPr id="36" name="TextBox 35">
            <a:extLst>
              <a:ext uri="{FF2B5EF4-FFF2-40B4-BE49-F238E27FC236}">
                <a16:creationId xmlns:a16="http://schemas.microsoft.com/office/drawing/2014/main" id="{D935C212-3A1A-7B45-8532-5BCFA1354CEC}"/>
              </a:ext>
            </a:extLst>
          </p:cNvPr>
          <p:cNvSpPr txBox="1"/>
          <p:nvPr/>
        </p:nvSpPr>
        <p:spPr>
          <a:xfrm>
            <a:off x="8481413" y="5290508"/>
            <a:ext cx="492443" cy="400110"/>
          </a:xfrm>
          <a:prstGeom prst="rect">
            <a:avLst/>
          </a:prstGeom>
          <a:noFill/>
        </p:spPr>
        <p:txBody>
          <a:bodyPr wrap="none" rtlCol="0">
            <a:spAutoFit/>
          </a:bodyPr>
          <a:lstStyle/>
          <a:p>
            <a:r>
              <a:rPr lang="en-US" sz="2000" b="1" dirty="0"/>
              <a:t>IV</a:t>
            </a:r>
            <a:r>
              <a:rPr lang="en-US" sz="2000" b="1" baseline="-25000" dirty="0"/>
              <a:t>2</a:t>
            </a:r>
          </a:p>
        </p:txBody>
      </p:sp>
    </p:spTree>
    <p:extLst>
      <p:ext uri="{BB962C8B-B14F-4D97-AF65-F5344CB8AC3E}">
        <p14:creationId xmlns:p14="http://schemas.microsoft.com/office/powerpoint/2010/main" val="193411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lstStyle/>
          <a:p>
            <a:r>
              <a:rPr lang="en-US" dirty="0"/>
              <a:t>Multiple regression/ANOVA</a:t>
            </a:r>
          </a:p>
        </p:txBody>
      </p:sp>
      <p:sp>
        <p:nvSpPr>
          <p:cNvPr id="3" name="Content Placeholder 2">
            <a:extLst>
              <a:ext uri="{FF2B5EF4-FFF2-40B4-BE49-F238E27FC236}">
                <a16:creationId xmlns:a16="http://schemas.microsoft.com/office/drawing/2014/main" id="{444D54F9-FC10-8F41-A257-FBC94F923FD5}"/>
              </a:ext>
            </a:extLst>
          </p:cNvPr>
          <p:cNvSpPr>
            <a:spLocks noGrp="1"/>
          </p:cNvSpPr>
          <p:nvPr>
            <p:ph idx="1"/>
          </p:nvPr>
        </p:nvSpPr>
        <p:spPr>
          <a:xfrm>
            <a:off x="1097280" y="1845734"/>
            <a:ext cx="10058400" cy="4023360"/>
          </a:xfrm>
        </p:spPr>
        <p:txBody>
          <a:bodyPr/>
          <a:lstStyle/>
          <a:p>
            <a:r>
              <a:rPr lang="en-US" dirty="0"/>
              <a:t>More than one (IV) predictor variable makes this now ‘</a:t>
            </a:r>
            <a:r>
              <a:rPr lang="en-US" dirty="0">
                <a:solidFill>
                  <a:schemeClr val="accent1"/>
                </a:solidFill>
              </a:rPr>
              <a:t>multiple regression</a:t>
            </a:r>
            <a:r>
              <a:rPr lang="en-US" dirty="0"/>
              <a:t>’</a:t>
            </a:r>
          </a:p>
          <a:p>
            <a:endParaRPr lang="en-US" dirty="0"/>
          </a:p>
          <a:p>
            <a:r>
              <a:rPr lang="en-US" dirty="0"/>
              <a:t>How you choose to partial variance matters</a:t>
            </a:r>
          </a:p>
          <a:p>
            <a:r>
              <a:rPr lang="en-US" dirty="0"/>
              <a:t>Partial regression is the default in many software suites</a:t>
            </a:r>
          </a:p>
          <a:p>
            <a:pPr lvl="2"/>
            <a:r>
              <a:rPr lang="en-US" dirty="0"/>
              <a:t>Statements about predictors are completely independent of other IVs</a:t>
            </a:r>
            <a:endParaRPr lang="en-US" sz="1200" dirty="0"/>
          </a:p>
          <a:p>
            <a:pPr marL="292608" lvl="1">
              <a:buNone/>
            </a:pPr>
            <a:r>
              <a:rPr lang="en-US" sz="2000" dirty="0"/>
              <a:t>Conceptually similar to Analysis of Variance (ANOVA)</a:t>
            </a:r>
          </a:p>
          <a:p>
            <a:pPr marL="578358" lvl="2" indent="-285750"/>
            <a:r>
              <a:rPr lang="en-US" dirty="0"/>
              <a:t>ANOVA of categorical variables tests difference in means</a:t>
            </a:r>
          </a:p>
          <a:p>
            <a:pPr marL="761238" lvl="3" indent="-285750"/>
            <a:r>
              <a:rPr lang="en-US" dirty="0"/>
              <a:t>An extension of t-test for more than one group</a:t>
            </a:r>
          </a:p>
          <a:p>
            <a:pPr marL="578358" lvl="2" indent="-285750"/>
            <a:r>
              <a:rPr lang="en-US" dirty="0"/>
              <a:t>ANOVA of continuous variables uses the same stats as regression</a:t>
            </a:r>
          </a:p>
          <a:p>
            <a:pPr marL="761238" lvl="3" indent="-285750"/>
            <a:r>
              <a:rPr lang="en-US" dirty="0"/>
              <a:t>They evolved separately but solve the same type of problems</a:t>
            </a:r>
          </a:p>
        </p:txBody>
      </p:sp>
      <p:pic>
        <p:nvPicPr>
          <p:cNvPr id="4" name="Picture 3">
            <a:extLst>
              <a:ext uri="{FF2B5EF4-FFF2-40B4-BE49-F238E27FC236}">
                <a16:creationId xmlns:a16="http://schemas.microsoft.com/office/drawing/2014/main" id="{16D91E02-03A4-3D44-AC22-30FEA96C0DE4}"/>
              </a:ext>
            </a:extLst>
          </p:cNvPr>
          <p:cNvPicPr>
            <a:picLocks noChangeAspect="1"/>
          </p:cNvPicPr>
          <p:nvPr/>
        </p:nvPicPr>
        <p:blipFill>
          <a:blip r:embed="rId3"/>
          <a:stretch>
            <a:fillRect/>
          </a:stretch>
        </p:blipFill>
        <p:spPr>
          <a:xfrm>
            <a:off x="2308861" y="2171652"/>
            <a:ext cx="7472855" cy="532158"/>
          </a:xfrm>
          <a:prstGeom prst="rect">
            <a:avLst/>
          </a:prstGeom>
        </p:spPr>
      </p:pic>
      <p:sp>
        <p:nvSpPr>
          <p:cNvPr id="6" name="Oval 5">
            <a:extLst>
              <a:ext uri="{FF2B5EF4-FFF2-40B4-BE49-F238E27FC236}">
                <a16:creationId xmlns:a16="http://schemas.microsoft.com/office/drawing/2014/main" id="{DE25BD32-7EEA-CD48-8765-3782BF5F0CC9}"/>
              </a:ext>
            </a:extLst>
          </p:cNvPr>
          <p:cNvSpPr/>
          <p:nvPr/>
        </p:nvSpPr>
        <p:spPr>
          <a:xfrm>
            <a:off x="6868476" y="3593088"/>
            <a:ext cx="1450428" cy="137573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04269AE-F7A4-C841-8CCC-6F75232469C6}"/>
              </a:ext>
            </a:extLst>
          </p:cNvPr>
          <p:cNvSpPr/>
          <p:nvPr/>
        </p:nvSpPr>
        <p:spPr>
          <a:xfrm>
            <a:off x="7966807" y="3701462"/>
            <a:ext cx="1450428" cy="1360924"/>
          </a:xfrm>
          <a:prstGeom prst="ellipse">
            <a:avLst/>
          </a:prstGeom>
          <a:solidFill>
            <a:srgbClr val="92D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7D991E-C421-BC41-8957-D52DFD4A43CC}"/>
              </a:ext>
            </a:extLst>
          </p:cNvPr>
          <p:cNvSpPr/>
          <p:nvPr/>
        </p:nvSpPr>
        <p:spPr>
          <a:xfrm>
            <a:off x="7339339" y="4492114"/>
            <a:ext cx="1450428" cy="1369643"/>
          </a:xfrm>
          <a:prstGeom prst="ellipse">
            <a:avLst/>
          </a:prstGeom>
          <a:solidFill>
            <a:srgbClr val="00B0F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D43001-B44B-2E4E-A8F7-AF552BE819C9}"/>
              </a:ext>
            </a:extLst>
          </p:cNvPr>
          <p:cNvSpPr txBox="1"/>
          <p:nvPr/>
        </p:nvSpPr>
        <p:spPr>
          <a:xfrm>
            <a:off x="7180371" y="3912123"/>
            <a:ext cx="495072" cy="400110"/>
          </a:xfrm>
          <a:prstGeom prst="rect">
            <a:avLst/>
          </a:prstGeom>
          <a:noFill/>
        </p:spPr>
        <p:txBody>
          <a:bodyPr wrap="none" rtlCol="0">
            <a:spAutoFit/>
          </a:bodyPr>
          <a:lstStyle/>
          <a:p>
            <a:r>
              <a:rPr lang="en-US" sz="2000" b="1" dirty="0"/>
              <a:t>DV</a:t>
            </a:r>
          </a:p>
        </p:txBody>
      </p:sp>
      <p:sp>
        <p:nvSpPr>
          <p:cNvPr id="10" name="TextBox 9">
            <a:extLst>
              <a:ext uri="{FF2B5EF4-FFF2-40B4-BE49-F238E27FC236}">
                <a16:creationId xmlns:a16="http://schemas.microsoft.com/office/drawing/2014/main" id="{B82CD757-440F-194F-B782-F20D082878BB}"/>
              </a:ext>
            </a:extLst>
          </p:cNvPr>
          <p:cNvSpPr txBox="1"/>
          <p:nvPr/>
        </p:nvSpPr>
        <p:spPr>
          <a:xfrm>
            <a:off x="8435194" y="4103812"/>
            <a:ext cx="492443" cy="400110"/>
          </a:xfrm>
          <a:prstGeom prst="rect">
            <a:avLst/>
          </a:prstGeom>
          <a:noFill/>
        </p:spPr>
        <p:txBody>
          <a:bodyPr wrap="none" rtlCol="0">
            <a:spAutoFit/>
          </a:bodyPr>
          <a:lstStyle/>
          <a:p>
            <a:r>
              <a:rPr lang="en-US" sz="2000" b="1" dirty="0"/>
              <a:t>IV</a:t>
            </a:r>
            <a:r>
              <a:rPr lang="en-US" sz="2000" b="1" baseline="-25000" dirty="0"/>
              <a:t>1</a:t>
            </a:r>
            <a:endParaRPr lang="en-US" sz="2000" b="1" dirty="0"/>
          </a:p>
        </p:txBody>
      </p:sp>
      <p:sp>
        <p:nvSpPr>
          <p:cNvPr id="11" name="TextBox 10">
            <a:extLst>
              <a:ext uri="{FF2B5EF4-FFF2-40B4-BE49-F238E27FC236}">
                <a16:creationId xmlns:a16="http://schemas.microsoft.com/office/drawing/2014/main" id="{EF85AC98-A799-8844-846A-6A9670015D23}"/>
              </a:ext>
            </a:extLst>
          </p:cNvPr>
          <p:cNvSpPr txBox="1"/>
          <p:nvPr/>
        </p:nvSpPr>
        <p:spPr>
          <a:xfrm>
            <a:off x="7621278" y="5105399"/>
            <a:ext cx="492443" cy="400110"/>
          </a:xfrm>
          <a:prstGeom prst="rect">
            <a:avLst/>
          </a:prstGeom>
          <a:noFill/>
        </p:spPr>
        <p:txBody>
          <a:bodyPr wrap="none" rtlCol="0">
            <a:spAutoFit/>
          </a:bodyPr>
          <a:lstStyle/>
          <a:p>
            <a:r>
              <a:rPr lang="en-US" sz="2000" b="1" dirty="0"/>
              <a:t>IV</a:t>
            </a:r>
            <a:r>
              <a:rPr lang="en-US" sz="2000" b="1" baseline="-25000" dirty="0"/>
              <a:t>2</a:t>
            </a:r>
            <a:endParaRPr lang="en-US" sz="2000" b="1" dirty="0"/>
          </a:p>
        </p:txBody>
      </p:sp>
      <p:sp>
        <p:nvSpPr>
          <p:cNvPr id="12" name="Oval 11">
            <a:extLst>
              <a:ext uri="{FF2B5EF4-FFF2-40B4-BE49-F238E27FC236}">
                <a16:creationId xmlns:a16="http://schemas.microsoft.com/office/drawing/2014/main" id="{F5233B95-9325-364A-A9FF-835EC1730940}"/>
              </a:ext>
            </a:extLst>
          </p:cNvPr>
          <p:cNvSpPr/>
          <p:nvPr/>
        </p:nvSpPr>
        <p:spPr>
          <a:xfrm>
            <a:off x="9523011" y="3603735"/>
            <a:ext cx="1450428" cy="137573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4A1927F-30BC-5E40-B979-B69E8215D79B}"/>
              </a:ext>
            </a:extLst>
          </p:cNvPr>
          <p:cNvSpPr/>
          <p:nvPr/>
        </p:nvSpPr>
        <p:spPr>
          <a:xfrm>
            <a:off x="10621342" y="3712109"/>
            <a:ext cx="1450428" cy="1360924"/>
          </a:xfrm>
          <a:prstGeom prst="ellipse">
            <a:avLst/>
          </a:prstGeom>
          <a:solidFill>
            <a:srgbClr val="92D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D52D4F0-BE3D-6944-83F7-28D4244519F5}"/>
              </a:ext>
            </a:extLst>
          </p:cNvPr>
          <p:cNvSpPr/>
          <p:nvPr/>
        </p:nvSpPr>
        <p:spPr>
          <a:xfrm>
            <a:off x="9993874" y="4502761"/>
            <a:ext cx="1450428" cy="1369643"/>
          </a:xfrm>
          <a:prstGeom prst="ellipse">
            <a:avLst/>
          </a:prstGeom>
          <a:solidFill>
            <a:srgbClr val="00B0F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B047532-3899-1542-8B88-571A642233B5}"/>
              </a:ext>
            </a:extLst>
          </p:cNvPr>
          <p:cNvSpPr txBox="1"/>
          <p:nvPr/>
        </p:nvSpPr>
        <p:spPr>
          <a:xfrm>
            <a:off x="9834906" y="3922770"/>
            <a:ext cx="495072" cy="400110"/>
          </a:xfrm>
          <a:prstGeom prst="rect">
            <a:avLst/>
          </a:prstGeom>
          <a:noFill/>
        </p:spPr>
        <p:txBody>
          <a:bodyPr wrap="none" rtlCol="0">
            <a:spAutoFit/>
          </a:bodyPr>
          <a:lstStyle/>
          <a:p>
            <a:r>
              <a:rPr lang="en-US" sz="2000" b="1" dirty="0"/>
              <a:t>DV</a:t>
            </a:r>
          </a:p>
        </p:txBody>
      </p:sp>
      <p:sp>
        <p:nvSpPr>
          <p:cNvPr id="16" name="TextBox 15">
            <a:extLst>
              <a:ext uri="{FF2B5EF4-FFF2-40B4-BE49-F238E27FC236}">
                <a16:creationId xmlns:a16="http://schemas.microsoft.com/office/drawing/2014/main" id="{A49D2E76-8216-5D48-9D77-CF346A355216}"/>
              </a:ext>
            </a:extLst>
          </p:cNvPr>
          <p:cNvSpPr txBox="1"/>
          <p:nvPr/>
        </p:nvSpPr>
        <p:spPr>
          <a:xfrm>
            <a:off x="11215965" y="4070689"/>
            <a:ext cx="492443" cy="400110"/>
          </a:xfrm>
          <a:prstGeom prst="rect">
            <a:avLst/>
          </a:prstGeom>
          <a:noFill/>
        </p:spPr>
        <p:txBody>
          <a:bodyPr wrap="none" rtlCol="0">
            <a:spAutoFit/>
          </a:bodyPr>
          <a:lstStyle/>
          <a:p>
            <a:r>
              <a:rPr lang="en-US" sz="2000" b="1" dirty="0"/>
              <a:t>IV</a:t>
            </a:r>
            <a:r>
              <a:rPr lang="en-US" sz="2000" b="1" baseline="-25000" dirty="0"/>
              <a:t>1</a:t>
            </a:r>
          </a:p>
        </p:txBody>
      </p:sp>
      <p:sp>
        <p:nvSpPr>
          <p:cNvPr id="17" name="TextBox 16">
            <a:extLst>
              <a:ext uri="{FF2B5EF4-FFF2-40B4-BE49-F238E27FC236}">
                <a16:creationId xmlns:a16="http://schemas.microsoft.com/office/drawing/2014/main" id="{63C37A84-E2FA-6646-BD2F-1C55CD4CF7AC}"/>
              </a:ext>
            </a:extLst>
          </p:cNvPr>
          <p:cNvSpPr txBox="1"/>
          <p:nvPr/>
        </p:nvSpPr>
        <p:spPr>
          <a:xfrm>
            <a:off x="10512935" y="5104995"/>
            <a:ext cx="492443" cy="400110"/>
          </a:xfrm>
          <a:prstGeom prst="rect">
            <a:avLst/>
          </a:prstGeom>
          <a:noFill/>
        </p:spPr>
        <p:txBody>
          <a:bodyPr wrap="none" rtlCol="0">
            <a:spAutoFit/>
          </a:bodyPr>
          <a:lstStyle/>
          <a:p>
            <a:r>
              <a:rPr lang="en-US" sz="2000" b="1" dirty="0"/>
              <a:t>IV</a:t>
            </a:r>
            <a:r>
              <a:rPr lang="en-US" sz="2000" b="1" baseline="-25000" dirty="0"/>
              <a:t>2</a:t>
            </a:r>
          </a:p>
        </p:txBody>
      </p:sp>
      <p:sp>
        <p:nvSpPr>
          <p:cNvPr id="26" name="TextBox 25">
            <a:extLst>
              <a:ext uri="{FF2B5EF4-FFF2-40B4-BE49-F238E27FC236}">
                <a16:creationId xmlns:a16="http://schemas.microsoft.com/office/drawing/2014/main" id="{AEBD753B-1F04-E641-A243-43EC31FEB503}"/>
              </a:ext>
            </a:extLst>
          </p:cNvPr>
          <p:cNvSpPr txBox="1"/>
          <p:nvPr/>
        </p:nvSpPr>
        <p:spPr>
          <a:xfrm>
            <a:off x="7130162" y="5869094"/>
            <a:ext cx="1868781" cy="369332"/>
          </a:xfrm>
          <a:prstGeom prst="rect">
            <a:avLst/>
          </a:prstGeom>
          <a:noFill/>
        </p:spPr>
        <p:txBody>
          <a:bodyPr wrap="none" rtlCol="0">
            <a:spAutoFit/>
          </a:bodyPr>
          <a:lstStyle/>
          <a:p>
            <a:r>
              <a:rPr lang="en-US" dirty="0">
                <a:solidFill>
                  <a:schemeClr val="accent1"/>
                </a:solidFill>
              </a:rPr>
              <a:t>partial correlation</a:t>
            </a:r>
          </a:p>
        </p:txBody>
      </p:sp>
      <p:sp>
        <p:nvSpPr>
          <p:cNvPr id="27" name="TextBox 26">
            <a:extLst>
              <a:ext uri="{FF2B5EF4-FFF2-40B4-BE49-F238E27FC236}">
                <a16:creationId xmlns:a16="http://schemas.microsoft.com/office/drawing/2014/main" id="{D694F68B-ACC0-9549-93FD-6506289E63C2}"/>
              </a:ext>
            </a:extLst>
          </p:cNvPr>
          <p:cNvSpPr txBox="1"/>
          <p:nvPr/>
        </p:nvSpPr>
        <p:spPr>
          <a:xfrm>
            <a:off x="9685208" y="5872016"/>
            <a:ext cx="2397772" cy="369332"/>
          </a:xfrm>
          <a:prstGeom prst="rect">
            <a:avLst/>
          </a:prstGeom>
          <a:noFill/>
        </p:spPr>
        <p:txBody>
          <a:bodyPr wrap="none" rtlCol="0">
            <a:spAutoFit/>
          </a:bodyPr>
          <a:lstStyle/>
          <a:p>
            <a:r>
              <a:rPr lang="en-US" dirty="0">
                <a:solidFill>
                  <a:schemeClr val="accent1"/>
                </a:solidFill>
              </a:rPr>
              <a:t>Semi-partial correlation</a:t>
            </a:r>
          </a:p>
        </p:txBody>
      </p:sp>
      <p:sp>
        <p:nvSpPr>
          <p:cNvPr id="25" name="Rectangle 24">
            <a:extLst>
              <a:ext uri="{FF2B5EF4-FFF2-40B4-BE49-F238E27FC236}">
                <a16:creationId xmlns:a16="http://schemas.microsoft.com/office/drawing/2014/main" id="{4C038EFF-4835-7049-951A-41EE0D15473F}"/>
              </a:ext>
            </a:extLst>
          </p:cNvPr>
          <p:cNvSpPr/>
          <p:nvPr/>
        </p:nvSpPr>
        <p:spPr>
          <a:xfrm>
            <a:off x="10027776" y="3026044"/>
            <a:ext cx="334185" cy="320512"/>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6E38F38-8441-9841-9B17-C7C86C14EB40}"/>
              </a:ext>
            </a:extLst>
          </p:cNvPr>
          <p:cNvSpPr txBox="1"/>
          <p:nvPr/>
        </p:nvSpPr>
        <p:spPr>
          <a:xfrm>
            <a:off x="10353442" y="2942258"/>
            <a:ext cx="1725045" cy="523220"/>
          </a:xfrm>
          <a:prstGeom prst="rect">
            <a:avLst/>
          </a:prstGeom>
          <a:noFill/>
        </p:spPr>
        <p:txBody>
          <a:bodyPr wrap="square" rtlCol="0">
            <a:spAutoFit/>
          </a:bodyPr>
          <a:lstStyle/>
          <a:p>
            <a:r>
              <a:rPr lang="en-US" sz="1400" dirty="0"/>
              <a:t>Variance removed from the model</a:t>
            </a:r>
          </a:p>
        </p:txBody>
      </p:sp>
      <p:sp>
        <p:nvSpPr>
          <p:cNvPr id="18" name="Freeform 17">
            <a:extLst>
              <a:ext uri="{FF2B5EF4-FFF2-40B4-BE49-F238E27FC236}">
                <a16:creationId xmlns:a16="http://schemas.microsoft.com/office/drawing/2014/main" id="{3F87E2D1-E116-174F-9EC0-7399386070DA}"/>
              </a:ext>
            </a:extLst>
          </p:cNvPr>
          <p:cNvSpPr/>
          <p:nvPr/>
        </p:nvSpPr>
        <p:spPr>
          <a:xfrm rot="21259344">
            <a:off x="10637336" y="4487159"/>
            <a:ext cx="297757" cy="311084"/>
          </a:xfrm>
          <a:custGeom>
            <a:avLst/>
            <a:gdLst>
              <a:gd name="connsiteX0" fmla="*/ 5526 w 297757"/>
              <a:gd name="connsiteY0" fmla="*/ 37707 h 311084"/>
              <a:gd name="connsiteX1" fmla="*/ 14953 w 297757"/>
              <a:gd name="connsiteY1" fmla="*/ 197963 h 311084"/>
              <a:gd name="connsiteX2" fmla="*/ 43233 w 297757"/>
              <a:gd name="connsiteY2" fmla="*/ 282804 h 311084"/>
              <a:gd name="connsiteX3" fmla="*/ 52660 w 297757"/>
              <a:gd name="connsiteY3" fmla="*/ 311084 h 311084"/>
              <a:gd name="connsiteX4" fmla="*/ 90367 w 297757"/>
              <a:gd name="connsiteY4" fmla="*/ 301657 h 311084"/>
              <a:gd name="connsiteX5" fmla="*/ 146928 w 297757"/>
              <a:gd name="connsiteY5" fmla="*/ 254523 h 311084"/>
              <a:gd name="connsiteX6" fmla="*/ 175208 w 297757"/>
              <a:gd name="connsiteY6" fmla="*/ 235670 h 311084"/>
              <a:gd name="connsiteX7" fmla="*/ 184635 w 297757"/>
              <a:gd name="connsiteY7" fmla="*/ 207389 h 311084"/>
              <a:gd name="connsiteX8" fmla="*/ 241196 w 297757"/>
              <a:gd name="connsiteY8" fmla="*/ 169682 h 311084"/>
              <a:gd name="connsiteX9" fmla="*/ 278903 w 297757"/>
              <a:gd name="connsiteY9" fmla="*/ 113121 h 311084"/>
              <a:gd name="connsiteX10" fmla="*/ 297757 w 297757"/>
              <a:gd name="connsiteY10" fmla="*/ 56561 h 311084"/>
              <a:gd name="connsiteX11" fmla="*/ 269476 w 297757"/>
              <a:gd name="connsiteY11" fmla="*/ 28280 h 311084"/>
              <a:gd name="connsiteX12" fmla="*/ 231769 w 297757"/>
              <a:gd name="connsiteY12" fmla="*/ 18853 h 311084"/>
              <a:gd name="connsiteX13" fmla="*/ 99794 w 297757"/>
              <a:gd name="connsiteY13" fmla="*/ 0 h 311084"/>
              <a:gd name="connsiteX14" fmla="*/ 5526 w 297757"/>
              <a:gd name="connsiteY14" fmla="*/ 37707 h 31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757" h="311084">
                <a:moveTo>
                  <a:pt x="5526" y="37707"/>
                </a:moveTo>
                <a:cubicBezTo>
                  <a:pt x="-8614" y="70701"/>
                  <a:pt x="8032" y="144901"/>
                  <a:pt x="14953" y="197963"/>
                </a:cubicBezTo>
                <a:cubicBezTo>
                  <a:pt x="14953" y="197964"/>
                  <a:pt x="38520" y="268664"/>
                  <a:pt x="43233" y="282804"/>
                </a:cubicBezTo>
                <a:lnTo>
                  <a:pt x="52660" y="311084"/>
                </a:lnTo>
                <a:cubicBezTo>
                  <a:pt x="65229" y="307942"/>
                  <a:pt x="78459" y="306760"/>
                  <a:pt x="90367" y="301657"/>
                </a:cubicBezTo>
                <a:cubicBezTo>
                  <a:pt x="119284" y="289264"/>
                  <a:pt x="122941" y="274512"/>
                  <a:pt x="146928" y="254523"/>
                </a:cubicBezTo>
                <a:cubicBezTo>
                  <a:pt x="155631" y="247270"/>
                  <a:pt x="165781" y="241954"/>
                  <a:pt x="175208" y="235670"/>
                </a:cubicBezTo>
                <a:cubicBezTo>
                  <a:pt x="178350" y="226243"/>
                  <a:pt x="177609" y="214415"/>
                  <a:pt x="184635" y="207389"/>
                </a:cubicBezTo>
                <a:cubicBezTo>
                  <a:pt x="200657" y="191367"/>
                  <a:pt x="241196" y="169682"/>
                  <a:pt x="241196" y="169682"/>
                </a:cubicBezTo>
                <a:cubicBezTo>
                  <a:pt x="272383" y="76124"/>
                  <a:pt x="220059" y="219041"/>
                  <a:pt x="278903" y="113121"/>
                </a:cubicBezTo>
                <a:cubicBezTo>
                  <a:pt x="288554" y="95749"/>
                  <a:pt x="297757" y="56561"/>
                  <a:pt x="297757" y="56561"/>
                </a:cubicBezTo>
                <a:cubicBezTo>
                  <a:pt x="288330" y="47134"/>
                  <a:pt x="281051" y="34894"/>
                  <a:pt x="269476" y="28280"/>
                </a:cubicBezTo>
                <a:cubicBezTo>
                  <a:pt x="258227" y="21852"/>
                  <a:pt x="244473" y="21394"/>
                  <a:pt x="231769" y="18853"/>
                </a:cubicBezTo>
                <a:cubicBezTo>
                  <a:pt x="186477" y="9795"/>
                  <a:pt x="146117" y="5790"/>
                  <a:pt x="99794" y="0"/>
                </a:cubicBezTo>
                <a:cubicBezTo>
                  <a:pt x="50646" y="16383"/>
                  <a:pt x="19666" y="4713"/>
                  <a:pt x="5526" y="37707"/>
                </a:cubicBezTo>
                <a:close/>
              </a:path>
            </a:pathLst>
          </a:cu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C9A47BE-C04F-A447-BD30-47B336935F3B}"/>
              </a:ext>
            </a:extLst>
          </p:cNvPr>
          <p:cNvGrpSpPr/>
          <p:nvPr/>
        </p:nvGrpSpPr>
        <p:grpSpPr>
          <a:xfrm>
            <a:off x="7395942" y="4509867"/>
            <a:ext cx="850367" cy="466288"/>
            <a:chOff x="7014392" y="4491994"/>
            <a:chExt cx="850367" cy="466288"/>
          </a:xfrm>
          <a:pattFill prst="wdUpDiag">
            <a:fgClr>
              <a:schemeClr val="accent1"/>
            </a:fgClr>
            <a:bgClr>
              <a:schemeClr val="bg1"/>
            </a:bgClr>
          </a:pattFill>
        </p:grpSpPr>
        <p:sp>
          <p:nvSpPr>
            <p:cNvPr id="37" name="Freeform 36">
              <a:extLst>
                <a:ext uri="{FF2B5EF4-FFF2-40B4-BE49-F238E27FC236}">
                  <a16:creationId xmlns:a16="http://schemas.microsoft.com/office/drawing/2014/main" id="{9987A126-D728-8548-BDAD-B93AAF088BCD}"/>
                </a:ext>
              </a:extLst>
            </p:cNvPr>
            <p:cNvSpPr/>
            <p:nvPr/>
          </p:nvSpPr>
          <p:spPr>
            <a:xfrm rot="10800000">
              <a:off x="7158177" y="4493236"/>
              <a:ext cx="706582" cy="465046"/>
            </a:xfrm>
            <a:custGeom>
              <a:avLst/>
              <a:gdLst>
                <a:gd name="connsiteX0" fmla="*/ 581891 w 706582"/>
                <a:gd name="connsiteY0" fmla="*/ 289 h 465046"/>
                <a:gd name="connsiteX1" fmla="*/ 562999 w 706582"/>
                <a:gd name="connsiteY1" fmla="*/ 7846 h 465046"/>
                <a:gd name="connsiteX2" fmla="*/ 532770 w 706582"/>
                <a:gd name="connsiteY2" fmla="*/ 11625 h 465046"/>
                <a:gd name="connsiteX3" fmla="*/ 510099 w 706582"/>
                <a:gd name="connsiteY3" fmla="*/ 15403 h 465046"/>
                <a:gd name="connsiteX4" fmla="*/ 491207 w 706582"/>
                <a:gd name="connsiteY4" fmla="*/ 19182 h 465046"/>
                <a:gd name="connsiteX5" fmla="*/ 476093 w 706582"/>
                <a:gd name="connsiteY5" fmla="*/ 22960 h 465046"/>
                <a:gd name="connsiteX6" fmla="*/ 453422 w 706582"/>
                <a:gd name="connsiteY6" fmla="*/ 26739 h 465046"/>
                <a:gd name="connsiteX7" fmla="*/ 426972 w 706582"/>
                <a:gd name="connsiteY7" fmla="*/ 34296 h 465046"/>
                <a:gd name="connsiteX8" fmla="*/ 389187 w 706582"/>
                <a:gd name="connsiteY8" fmla="*/ 45631 h 465046"/>
                <a:gd name="connsiteX9" fmla="*/ 377851 w 706582"/>
                <a:gd name="connsiteY9" fmla="*/ 49410 h 465046"/>
                <a:gd name="connsiteX10" fmla="*/ 366516 w 706582"/>
                <a:gd name="connsiteY10" fmla="*/ 56967 h 465046"/>
                <a:gd name="connsiteX11" fmla="*/ 343845 w 706582"/>
                <a:gd name="connsiteY11" fmla="*/ 64524 h 465046"/>
                <a:gd name="connsiteX12" fmla="*/ 309838 w 706582"/>
                <a:gd name="connsiteY12" fmla="*/ 87195 h 465046"/>
                <a:gd name="connsiteX13" fmla="*/ 298503 w 706582"/>
                <a:gd name="connsiteY13" fmla="*/ 94752 h 465046"/>
                <a:gd name="connsiteX14" fmla="*/ 287167 w 706582"/>
                <a:gd name="connsiteY14" fmla="*/ 98531 h 465046"/>
                <a:gd name="connsiteX15" fmla="*/ 264496 w 706582"/>
                <a:gd name="connsiteY15" fmla="*/ 113645 h 465046"/>
                <a:gd name="connsiteX16" fmla="*/ 253161 w 706582"/>
                <a:gd name="connsiteY16" fmla="*/ 121202 h 465046"/>
                <a:gd name="connsiteX17" fmla="*/ 245604 w 706582"/>
                <a:gd name="connsiteY17" fmla="*/ 132537 h 465046"/>
                <a:gd name="connsiteX18" fmla="*/ 234268 w 706582"/>
                <a:gd name="connsiteY18" fmla="*/ 136316 h 465046"/>
                <a:gd name="connsiteX19" fmla="*/ 211597 w 706582"/>
                <a:gd name="connsiteY19" fmla="*/ 151430 h 465046"/>
                <a:gd name="connsiteX20" fmla="*/ 200261 w 706582"/>
                <a:gd name="connsiteY20" fmla="*/ 158987 h 465046"/>
                <a:gd name="connsiteX21" fmla="*/ 188926 w 706582"/>
                <a:gd name="connsiteY21" fmla="*/ 166544 h 465046"/>
                <a:gd name="connsiteX22" fmla="*/ 177590 w 706582"/>
                <a:gd name="connsiteY22" fmla="*/ 177879 h 465046"/>
                <a:gd name="connsiteX23" fmla="*/ 154919 w 706582"/>
                <a:gd name="connsiteY23" fmla="*/ 192993 h 465046"/>
                <a:gd name="connsiteX24" fmla="*/ 147362 w 706582"/>
                <a:gd name="connsiteY24" fmla="*/ 204329 h 465046"/>
                <a:gd name="connsiteX25" fmla="*/ 136027 w 706582"/>
                <a:gd name="connsiteY25" fmla="*/ 211886 h 465046"/>
                <a:gd name="connsiteX26" fmla="*/ 120913 w 706582"/>
                <a:gd name="connsiteY26" fmla="*/ 234557 h 465046"/>
                <a:gd name="connsiteX27" fmla="*/ 98242 w 706582"/>
                <a:gd name="connsiteY27" fmla="*/ 268564 h 465046"/>
                <a:gd name="connsiteX28" fmla="*/ 90685 w 706582"/>
                <a:gd name="connsiteY28" fmla="*/ 279899 h 465046"/>
                <a:gd name="connsiteX29" fmla="*/ 79349 w 706582"/>
                <a:gd name="connsiteY29" fmla="*/ 291235 h 465046"/>
                <a:gd name="connsiteX30" fmla="*/ 64235 w 706582"/>
                <a:gd name="connsiteY30" fmla="*/ 313906 h 465046"/>
                <a:gd name="connsiteX31" fmla="*/ 41564 w 706582"/>
                <a:gd name="connsiteY31" fmla="*/ 347912 h 465046"/>
                <a:gd name="connsiteX32" fmla="*/ 18893 w 706582"/>
                <a:gd name="connsiteY32" fmla="*/ 381919 h 465046"/>
                <a:gd name="connsiteX33" fmla="*/ 11336 w 706582"/>
                <a:gd name="connsiteY33" fmla="*/ 393254 h 465046"/>
                <a:gd name="connsiteX34" fmla="*/ 3779 w 706582"/>
                <a:gd name="connsiteY34" fmla="*/ 415926 h 465046"/>
                <a:gd name="connsiteX35" fmla="*/ 0 w 706582"/>
                <a:gd name="connsiteY35" fmla="*/ 427261 h 465046"/>
                <a:gd name="connsiteX36" fmla="*/ 3779 w 706582"/>
                <a:gd name="connsiteY36" fmla="*/ 438597 h 465046"/>
                <a:gd name="connsiteX37" fmla="*/ 132248 w 706582"/>
                <a:gd name="connsiteY37" fmla="*/ 461268 h 465046"/>
                <a:gd name="connsiteX38" fmla="*/ 215375 w 706582"/>
                <a:gd name="connsiteY38" fmla="*/ 465046 h 465046"/>
                <a:gd name="connsiteX39" fmla="*/ 298503 w 706582"/>
                <a:gd name="connsiteY39" fmla="*/ 461268 h 465046"/>
                <a:gd name="connsiteX40" fmla="*/ 343845 w 706582"/>
                <a:gd name="connsiteY40" fmla="*/ 453711 h 465046"/>
                <a:gd name="connsiteX41" fmla="*/ 358959 w 706582"/>
                <a:gd name="connsiteY41" fmla="*/ 449932 h 465046"/>
                <a:gd name="connsiteX42" fmla="*/ 381630 w 706582"/>
                <a:gd name="connsiteY42" fmla="*/ 446154 h 465046"/>
                <a:gd name="connsiteX43" fmla="*/ 392966 w 706582"/>
                <a:gd name="connsiteY43" fmla="*/ 442375 h 465046"/>
                <a:gd name="connsiteX44" fmla="*/ 426972 w 706582"/>
                <a:gd name="connsiteY44" fmla="*/ 434818 h 465046"/>
                <a:gd name="connsiteX45" fmla="*/ 460979 w 706582"/>
                <a:gd name="connsiteY45" fmla="*/ 423483 h 465046"/>
                <a:gd name="connsiteX46" fmla="*/ 472314 w 706582"/>
                <a:gd name="connsiteY46" fmla="*/ 419704 h 465046"/>
                <a:gd name="connsiteX47" fmla="*/ 487428 w 706582"/>
                <a:gd name="connsiteY47" fmla="*/ 415926 h 465046"/>
                <a:gd name="connsiteX48" fmla="*/ 510099 w 706582"/>
                <a:gd name="connsiteY48" fmla="*/ 408369 h 465046"/>
                <a:gd name="connsiteX49" fmla="*/ 532770 w 706582"/>
                <a:gd name="connsiteY49" fmla="*/ 400812 h 465046"/>
                <a:gd name="connsiteX50" fmla="*/ 544106 w 706582"/>
                <a:gd name="connsiteY50" fmla="*/ 397033 h 465046"/>
                <a:gd name="connsiteX51" fmla="*/ 555442 w 706582"/>
                <a:gd name="connsiteY51" fmla="*/ 393254 h 465046"/>
                <a:gd name="connsiteX52" fmla="*/ 578113 w 706582"/>
                <a:gd name="connsiteY52" fmla="*/ 381919 h 465046"/>
                <a:gd name="connsiteX53" fmla="*/ 600784 w 706582"/>
                <a:gd name="connsiteY53" fmla="*/ 366805 h 465046"/>
                <a:gd name="connsiteX54" fmla="*/ 612119 w 706582"/>
                <a:gd name="connsiteY54" fmla="*/ 359248 h 465046"/>
                <a:gd name="connsiteX55" fmla="*/ 619676 w 706582"/>
                <a:gd name="connsiteY55" fmla="*/ 347912 h 465046"/>
                <a:gd name="connsiteX56" fmla="*/ 653683 w 706582"/>
                <a:gd name="connsiteY56" fmla="*/ 329020 h 465046"/>
                <a:gd name="connsiteX57" fmla="*/ 676354 w 706582"/>
                <a:gd name="connsiteY57" fmla="*/ 313906 h 465046"/>
                <a:gd name="connsiteX58" fmla="*/ 683911 w 706582"/>
                <a:gd name="connsiteY58" fmla="*/ 302570 h 465046"/>
                <a:gd name="connsiteX59" fmla="*/ 706582 w 706582"/>
                <a:gd name="connsiteY59" fmla="*/ 283678 h 465046"/>
                <a:gd name="connsiteX60" fmla="*/ 695247 w 706582"/>
                <a:gd name="connsiteY60" fmla="*/ 279899 h 465046"/>
                <a:gd name="connsiteX61" fmla="*/ 691468 w 706582"/>
                <a:gd name="connsiteY61" fmla="*/ 268564 h 465046"/>
                <a:gd name="connsiteX62" fmla="*/ 687689 w 706582"/>
                <a:gd name="connsiteY62" fmla="*/ 249671 h 465046"/>
                <a:gd name="connsiteX63" fmla="*/ 680132 w 706582"/>
                <a:gd name="connsiteY63" fmla="*/ 227000 h 465046"/>
                <a:gd name="connsiteX64" fmla="*/ 676354 w 706582"/>
                <a:gd name="connsiteY64" fmla="*/ 215664 h 465046"/>
                <a:gd name="connsiteX65" fmla="*/ 665018 w 706582"/>
                <a:gd name="connsiteY65" fmla="*/ 208107 h 465046"/>
                <a:gd name="connsiteX66" fmla="*/ 649904 w 706582"/>
                <a:gd name="connsiteY66" fmla="*/ 189215 h 465046"/>
                <a:gd name="connsiteX67" fmla="*/ 646126 w 706582"/>
                <a:gd name="connsiteY67" fmla="*/ 177879 h 465046"/>
                <a:gd name="connsiteX68" fmla="*/ 638569 w 706582"/>
                <a:gd name="connsiteY68" fmla="*/ 166544 h 465046"/>
                <a:gd name="connsiteX69" fmla="*/ 631012 w 706582"/>
                <a:gd name="connsiteY69" fmla="*/ 143873 h 465046"/>
                <a:gd name="connsiteX70" fmla="*/ 627233 w 706582"/>
                <a:gd name="connsiteY70" fmla="*/ 132537 h 465046"/>
                <a:gd name="connsiteX71" fmla="*/ 623455 w 706582"/>
                <a:gd name="connsiteY71" fmla="*/ 121202 h 465046"/>
                <a:gd name="connsiteX72" fmla="*/ 615898 w 706582"/>
                <a:gd name="connsiteY72" fmla="*/ 109866 h 465046"/>
                <a:gd name="connsiteX73" fmla="*/ 608341 w 706582"/>
                <a:gd name="connsiteY73" fmla="*/ 87195 h 465046"/>
                <a:gd name="connsiteX74" fmla="*/ 597005 w 706582"/>
                <a:gd name="connsiteY74" fmla="*/ 53188 h 465046"/>
                <a:gd name="connsiteX75" fmla="*/ 585670 w 706582"/>
                <a:gd name="connsiteY75" fmla="*/ 19182 h 465046"/>
                <a:gd name="connsiteX76" fmla="*/ 581891 w 706582"/>
                <a:gd name="connsiteY76" fmla="*/ 289 h 46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06582" h="465046">
                  <a:moveTo>
                    <a:pt x="581891" y="289"/>
                  </a:moveTo>
                  <a:cubicBezTo>
                    <a:pt x="578113" y="-1600"/>
                    <a:pt x="569608" y="6321"/>
                    <a:pt x="562999" y="7846"/>
                  </a:cubicBezTo>
                  <a:cubicBezTo>
                    <a:pt x="553104" y="10129"/>
                    <a:pt x="542823" y="10189"/>
                    <a:pt x="532770" y="11625"/>
                  </a:cubicBezTo>
                  <a:cubicBezTo>
                    <a:pt x="525186" y="12708"/>
                    <a:pt x="517637" y="14033"/>
                    <a:pt x="510099" y="15403"/>
                  </a:cubicBezTo>
                  <a:cubicBezTo>
                    <a:pt x="503781" y="16552"/>
                    <a:pt x="497476" y="17789"/>
                    <a:pt x="491207" y="19182"/>
                  </a:cubicBezTo>
                  <a:cubicBezTo>
                    <a:pt x="486138" y="20309"/>
                    <a:pt x="481185" y="21942"/>
                    <a:pt x="476093" y="22960"/>
                  </a:cubicBezTo>
                  <a:cubicBezTo>
                    <a:pt x="468581" y="24462"/>
                    <a:pt x="460934" y="25237"/>
                    <a:pt x="453422" y="26739"/>
                  </a:cubicBezTo>
                  <a:cubicBezTo>
                    <a:pt x="433719" y="30680"/>
                    <a:pt x="443790" y="29491"/>
                    <a:pt x="426972" y="34296"/>
                  </a:cubicBezTo>
                  <a:cubicBezTo>
                    <a:pt x="386994" y="45718"/>
                    <a:pt x="443070" y="27670"/>
                    <a:pt x="389187" y="45631"/>
                  </a:cubicBezTo>
                  <a:cubicBezTo>
                    <a:pt x="385408" y="46891"/>
                    <a:pt x="381165" y="47201"/>
                    <a:pt x="377851" y="49410"/>
                  </a:cubicBezTo>
                  <a:cubicBezTo>
                    <a:pt x="374073" y="51929"/>
                    <a:pt x="370666" y="55123"/>
                    <a:pt x="366516" y="56967"/>
                  </a:cubicBezTo>
                  <a:cubicBezTo>
                    <a:pt x="359237" y="60202"/>
                    <a:pt x="350473" y="60105"/>
                    <a:pt x="343845" y="64524"/>
                  </a:cubicBezTo>
                  <a:lnTo>
                    <a:pt x="309838" y="87195"/>
                  </a:lnTo>
                  <a:cubicBezTo>
                    <a:pt x="306060" y="89714"/>
                    <a:pt x="302811" y="93316"/>
                    <a:pt x="298503" y="94752"/>
                  </a:cubicBezTo>
                  <a:cubicBezTo>
                    <a:pt x="294724" y="96012"/>
                    <a:pt x="290649" y="96597"/>
                    <a:pt x="287167" y="98531"/>
                  </a:cubicBezTo>
                  <a:cubicBezTo>
                    <a:pt x="279228" y="102942"/>
                    <a:pt x="272053" y="108607"/>
                    <a:pt x="264496" y="113645"/>
                  </a:cubicBezTo>
                  <a:lnTo>
                    <a:pt x="253161" y="121202"/>
                  </a:lnTo>
                  <a:cubicBezTo>
                    <a:pt x="250642" y="124980"/>
                    <a:pt x="249150" y="129700"/>
                    <a:pt x="245604" y="132537"/>
                  </a:cubicBezTo>
                  <a:cubicBezTo>
                    <a:pt x="242494" y="135025"/>
                    <a:pt x="237750" y="134382"/>
                    <a:pt x="234268" y="136316"/>
                  </a:cubicBezTo>
                  <a:cubicBezTo>
                    <a:pt x="226329" y="140727"/>
                    <a:pt x="219154" y="146392"/>
                    <a:pt x="211597" y="151430"/>
                  </a:cubicBezTo>
                  <a:lnTo>
                    <a:pt x="200261" y="158987"/>
                  </a:lnTo>
                  <a:cubicBezTo>
                    <a:pt x="196483" y="161506"/>
                    <a:pt x="192137" y="163333"/>
                    <a:pt x="188926" y="166544"/>
                  </a:cubicBezTo>
                  <a:cubicBezTo>
                    <a:pt x="185147" y="170322"/>
                    <a:pt x="181808" y="174598"/>
                    <a:pt x="177590" y="177879"/>
                  </a:cubicBezTo>
                  <a:cubicBezTo>
                    <a:pt x="170421" y="183455"/>
                    <a:pt x="154919" y="192993"/>
                    <a:pt x="154919" y="192993"/>
                  </a:cubicBezTo>
                  <a:cubicBezTo>
                    <a:pt x="152400" y="196772"/>
                    <a:pt x="150573" y="201118"/>
                    <a:pt x="147362" y="204329"/>
                  </a:cubicBezTo>
                  <a:cubicBezTo>
                    <a:pt x="144151" y="207540"/>
                    <a:pt x="139017" y="208468"/>
                    <a:pt x="136027" y="211886"/>
                  </a:cubicBezTo>
                  <a:cubicBezTo>
                    <a:pt x="130046" y="218721"/>
                    <a:pt x="125951" y="227000"/>
                    <a:pt x="120913" y="234557"/>
                  </a:cubicBezTo>
                  <a:lnTo>
                    <a:pt x="98242" y="268564"/>
                  </a:lnTo>
                  <a:cubicBezTo>
                    <a:pt x="95723" y="272342"/>
                    <a:pt x="93896" y="276688"/>
                    <a:pt x="90685" y="279899"/>
                  </a:cubicBezTo>
                  <a:cubicBezTo>
                    <a:pt x="86906" y="283678"/>
                    <a:pt x="82630" y="287017"/>
                    <a:pt x="79349" y="291235"/>
                  </a:cubicBezTo>
                  <a:cubicBezTo>
                    <a:pt x="73773" y="298404"/>
                    <a:pt x="69273" y="306349"/>
                    <a:pt x="64235" y="313906"/>
                  </a:cubicBezTo>
                  <a:lnTo>
                    <a:pt x="41564" y="347912"/>
                  </a:lnTo>
                  <a:lnTo>
                    <a:pt x="18893" y="381919"/>
                  </a:lnTo>
                  <a:cubicBezTo>
                    <a:pt x="16374" y="385697"/>
                    <a:pt x="12772" y="388946"/>
                    <a:pt x="11336" y="393254"/>
                  </a:cubicBezTo>
                  <a:lnTo>
                    <a:pt x="3779" y="415926"/>
                  </a:lnTo>
                  <a:lnTo>
                    <a:pt x="0" y="427261"/>
                  </a:lnTo>
                  <a:cubicBezTo>
                    <a:pt x="1260" y="431040"/>
                    <a:pt x="963" y="435781"/>
                    <a:pt x="3779" y="438597"/>
                  </a:cubicBezTo>
                  <a:cubicBezTo>
                    <a:pt x="36833" y="471651"/>
                    <a:pt x="92713" y="459586"/>
                    <a:pt x="132248" y="461268"/>
                  </a:cubicBezTo>
                  <a:lnTo>
                    <a:pt x="215375" y="465046"/>
                  </a:lnTo>
                  <a:cubicBezTo>
                    <a:pt x="243084" y="463787"/>
                    <a:pt x="270831" y="463176"/>
                    <a:pt x="298503" y="461268"/>
                  </a:cubicBezTo>
                  <a:cubicBezTo>
                    <a:pt x="309925" y="460480"/>
                    <a:pt x="331640" y="456423"/>
                    <a:pt x="343845" y="453711"/>
                  </a:cubicBezTo>
                  <a:cubicBezTo>
                    <a:pt x="348914" y="452584"/>
                    <a:pt x="353867" y="450950"/>
                    <a:pt x="358959" y="449932"/>
                  </a:cubicBezTo>
                  <a:cubicBezTo>
                    <a:pt x="366471" y="448430"/>
                    <a:pt x="374073" y="447413"/>
                    <a:pt x="381630" y="446154"/>
                  </a:cubicBezTo>
                  <a:cubicBezTo>
                    <a:pt x="385409" y="444894"/>
                    <a:pt x="389102" y="443341"/>
                    <a:pt x="392966" y="442375"/>
                  </a:cubicBezTo>
                  <a:cubicBezTo>
                    <a:pt x="414561" y="436976"/>
                    <a:pt x="407560" y="440642"/>
                    <a:pt x="426972" y="434818"/>
                  </a:cubicBezTo>
                  <a:cubicBezTo>
                    <a:pt x="438417" y="431384"/>
                    <a:pt x="449643" y="427262"/>
                    <a:pt x="460979" y="423483"/>
                  </a:cubicBezTo>
                  <a:cubicBezTo>
                    <a:pt x="464757" y="422224"/>
                    <a:pt x="468450" y="420670"/>
                    <a:pt x="472314" y="419704"/>
                  </a:cubicBezTo>
                  <a:cubicBezTo>
                    <a:pt x="477352" y="418445"/>
                    <a:pt x="482454" y="417418"/>
                    <a:pt x="487428" y="415926"/>
                  </a:cubicBezTo>
                  <a:cubicBezTo>
                    <a:pt x="495058" y="413637"/>
                    <a:pt x="502542" y="410888"/>
                    <a:pt x="510099" y="408369"/>
                  </a:cubicBezTo>
                  <a:lnTo>
                    <a:pt x="532770" y="400812"/>
                  </a:lnTo>
                  <a:lnTo>
                    <a:pt x="544106" y="397033"/>
                  </a:lnTo>
                  <a:cubicBezTo>
                    <a:pt x="547885" y="395773"/>
                    <a:pt x="552128" y="395463"/>
                    <a:pt x="555442" y="393254"/>
                  </a:cubicBezTo>
                  <a:cubicBezTo>
                    <a:pt x="570091" y="383488"/>
                    <a:pt x="562469" y="387133"/>
                    <a:pt x="578113" y="381919"/>
                  </a:cubicBezTo>
                  <a:lnTo>
                    <a:pt x="600784" y="366805"/>
                  </a:lnTo>
                  <a:lnTo>
                    <a:pt x="612119" y="359248"/>
                  </a:lnTo>
                  <a:cubicBezTo>
                    <a:pt x="614638" y="355469"/>
                    <a:pt x="616258" y="350903"/>
                    <a:pt x="619676" y="347912"/>
                  </a:cubicBezTo>
                  <a:cubicBezTo>
                    <a:pt x="635667" y="333919"/>
                    <a:pt x="638113" y="334209"/>
                    <a:pt x="653683" y="329020"/>
                  </a:cubicBezTo>
                  <a:cubicBezTo>
                    <a:pt x="661240" y="323982"/>
                    <a:pt x="671316" y="321463"/>
                    <a:pt x="676354" y="313906"/>
                  </a:cubicBezTo>
                  <a:cubicBezTo>
                    <a:pt x="678873" y="310127"/>
                    <a:pt x="681004" y="306059"/>
                    <a:pt x="683911" y="302570"/>
                  </a:cubicBezTo>
                  <a:cubicBezTo>
                    <a:pt x="693001" y="291663"/>
                    <a:pt x="695439" y="291107"/>
                    <a:pt x="706582" y="283678"/>
                  </a:cubicBezTo>
                  <a:cubicBezTo>
                    <a:pt x="702804" y="282418"/>
                    <a:pt x="698063" y="282715"/>
                    <a:pt x="695247" y="279899"/>
                  </a:cubicBezTo>
                  <a:cubicBezTo>
                    <a:pt x="692431" y="277083"/>
                    <a:pt x="692434" y="272428"/>
                    <a:pt x="691468" y="268564"/>
                  </a:cubicBezTo>
                  <a:cubicBezTo>
                    <a:pt x="689910" y="262333"/>
                    <a:pt x="689379" y="255867"/>
                    <a:pt x="687689" y="249671"/>
                  </a:cubicBezTo>
                  <a:cubicBezTo>
                    <a:pt x="685593" y="241986"/>
                    <a:pt x="682651" y="234557"/>
                    <a:pt x="680132" y="227000"/>
                  </a:cubicBezTo>
                  <a:cubicBezTo>
                    <a:pt x="678873" y="223221"/>
                    <a:pt x="679668" y="217873"/>
                    <a:pt x="676354" y="215664"/>
                  </a:cubicBezTo>
                  <a:lnTo>
                    <a:pt x="665018" y="208107"/>
                  </a:lnTo>
                  <a:cubicBezTo>
                    <a:pt x="655522" y="179615"/>
                    <a:pt x="669437" y="213632"/>
                    <a:pt x="649904" y="189215"/>
                  </a:cubicBezTo>
                  <a:cubicBezTo>
                    <a:pt x="647416" y="186105"/>
                    <a:pt x="647907" y="181442"/>
                    <a:pt x="646126" y="177879"/>
                  </a:cubicBezTo>
                  <a:cubicBezTo>
                    <a:pt x="644095" y="173817"/>
                    <a:pt x="640413" y="170694"/>
                    <a:pt x="638569" y="166544"/>
                  </a:cubicBezTo>
                  <a:cubicBezTo>
                    <a:pt x="635334" y="159265"/>
                    <a:pt x="633531" y="151430"/>
                    <a:pt x="631012" y="143873"/>
                  </a:cubicBezTo>
                  <a:lnTo>
                    <a:pt x="627233" y="132537"/>
                  </a:lnTo>
                  <a:cubicBezTo>
                    <a:pt x="625974" y="128759"/>
                    <a:pt x="625664" y="124516"/>
                    <a:pt x="623455" y="121202"/>
                  </a:cubicBezTo>
                  <a:cubicBezTo>
                    <a:pt x="620936" y="117423"/>
                    <a:pt x="617742" y="114016"/>
                    <a:pt x="615898" y="109866"/>
                  </a:cubicBezTo>
                  <a:cubicBezTo>
                    <a:pt x="612663" y="102587"/>
                    <a:pt x="610860" y="94752"/>
                    <a:pt x="608341" y="87195"/>
                  </a:cubicBezTo>
                  <a:lnTo>
                    <a:pt x="597005" y="53188"/>
                  </a:lnTo>
                  <a:lnTo>
                    <a:pt x="585670" y="19182"/>
                  </a:lnTo>
                  <a:cubicBezTo>
                    <a:pt x="581493" y="6650"/>
                    <a:pt x="585669" y="2178"/>
                    <a:pt x="581891" y="2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CC2AFC7F-0DB5-7B4B-B266-77EBDD7332BE}"/>
                </a:ext>
              </a:extLst>
            </p:cNvPr>
            <p:cNvSpPr/>
            <p:nvPr/>
          </p:nvSpPr>
          <p:spPr>
            <a:xfrm rot="21526860">
              <a:off x="7014392" y="4491994"/>
              <a:ext cx="706582" cy="465046"/>
            </a:xfrm>
            <a:custGeom>
              <a:avLst/>
              <a:gdLst>
                <a:gd name="connsiteX0" fmla="*/ 581891 w 706582"/>
                <a:gd name="connsiteY0" fmla="*/ 289 h 465046"/>
                <a:gd name="connsiteX1" fmla="*/ 562999 w 706582"/>
                <a:gd name="connsiteY1" fmla="*/ 7846 h 465046"/>
                <a:gd name="connsiteX2" fmla="*/ 532770 w 706582"/>
                <a:gd name="connsiteY2" fmla="*/ 11625 h 465046"/>
                <a:gd name="connsiteX3" fmla="*/ 510099 w 706582"/>
                <a:gd name="connsiteY3" fmla="*/ 15403 h 465046"/>
                <a:gd name="connsiteX4" fmla="*/ 491207 w 706582"/>
                <a:gd name="connsiteY4" fmla="*/ 19182 h 465046"/>
                <a:gd name="connsiteX5" fmla="*/ 476093 w 706582"/>
                <a:gd name="connsiteY5" fmla="*/ 22960 h 465046"/>
                <a:gd name="connsiteX6" fmla="*/ 453422 w 706582"/>
                <a:gd name="connsiteY6" fmla="*/ 26739 h 465046"/>
                <a:gd name="connsiteX7" fmla="*/ 426972 w 706582"/>
                <a:gd name="connsiteY7" fmla="*/ 34296 h 465046"/>
                <a:gd name="connsiteX8" fmla="*/ 389187 w 706582"/>
                <a:gd name="connsiteY8" fmla="*/ 45631 h 465046"/>
                <a:gd name="connsiteX9" fmla="*/ 377851 w 706582"/>
                <a:gd name="connsiteY9" fmla="*/ 49410 h 465046"/>
                <a:gd name="connsiteX10" fmla="*/ 366516 w 706582"/>
                <a:gd name="connsiteY10" fmla="*/ 56967 h 465046"/>
                <a:gd name="connsiteX11" fmla="*/ 343845 w 706582"/>
                <a:gd name="connsiteY11" fmla="*/ 64524 h 465046"/>
                <a:gd name="connsiteX12" fmla="*/ 309838 w 706582"/>
                <a:gd name="connsiteY12" fmla="*/ 87195 h 465046"/>
                <a:gd name="connsiteX13" fmla="*/ 298503 w 706582"/>
                <a:gd name="connsiteY13" fmla="*/ 94752 h 465046"/>
                <a:gd name="connsiteX14" fmla="*/ 287167 w 706582"/>
                <a:gd name="connsiteY14" fmla="*/ 98531 h 465046"/>
                <a:gd name="connsiteX15" fmla="*/ 264496 w 706582"/>
                <a:gd name="connsiteY15" fmla="*/ 113645 h 465046"/>
                <a:gd name="connsiteX16" fmla="*/ 253161 w 706582"/>
                <a:gd name="connsiteY16" fmla="*/ 121202 h 465046"/>
                <a:gd name="connsiteX17" fmla="*/ 245604 w 706582"/>
                <a:gd name="connsiteY17" fmla="*/ 132537 h 465046"/>
                <a:gd name="connsiteX18" fmla="*/ 234268 w 706582"/>
                <a:gd name="connsiteY18" fmla="*/ 136316 h 465046"/>
                <a:gd name="connsiteX19" fmla="*/ 211597 w 706582"/>
                <a:gd name="connsiteY19" fmla="*/ 151430 h 465046"/>
                <a:gd name="connsiteX20" fmla="*/ 200261 w 706582"/>
                <a:gd name="connsiteY20" fmla="*/ 158987 h 465046"/>
                <a:gd name="connsiteX21" fmla="*/ 188926 w 706582"/>
                <a:gd name="connsiteY21" fmla="*/ 166544 h 465046"/>
                <a:gd name="connsiteX22" fmla="*/ 177590 w 706582"/>
                <a:gd name="connsiteY22" fmla="*/ 177879 h 465046"/>
                <a:gd name="connsiteX23" fmla="*/ 154919 w 706582"/>
                <a:gd name="connsiteY23" fmla="*/ 192993 h 465046"/>
                <a:gd name="connsiteX24" fmla="*/ 147362 w 706582"/>
                <a:gd name="connsiteY24" fmla="*/ 204329 h 465046"/>
                <a:gd name="connsiteX25" fmla="*/ 136027 w 706582"/>
                <a:gd name="connsiteY25" fmla="*/ 211886 h 465046"/>
                <a:gd name="connsiteX26" fmla="*/ 120913 w 706582"/>
                <a:gd name="connsiteY26" fmla="*/ 234557 h 465046"/>
                <a:gd name="connsiteX27" fmla="*/ 98242 w 706582"/>
                <a:gd name="connsiteY27" fmla="*/ 268564 h 465046"/>
                <a:gd name="connsiteX28" fmla="*/ 90685 w 706582"/>
                <a:gd name="connsiteY28" fmla="*/ 279899 h 465046"/>
                <a:gd name="connsiteX29" fmla="*/ 79349 w 706582"/>
                <a:gd name="connsiteY29" fmla="*/ 291235 h 465046"/>
                <a:gd name="connsiteX30" fmla="*/ 64235 w 706582"/>
                <a:gd name="connsiteY30" fmla="*/ 313906 h 465046"/>
                <a:gd name="connsiteX31" fmla="*/ 41564 w 706582"/>
                <a:gd name="connsiteY31" fmla="*/ 347912 h 465046"/>
                <a:gd name="connsiteX32" fmla="*/ 18893 w 706582"/>
                <a:gd name="connsiteY32" fmla="*/ 381919 h 465046"/>
                <a:gd name="connsiteX33" fmla="*/ 11336 w 706582"/>
                <a:gd name="connsiteY33" fmla="*/ 393254 h 465046"/>
                <a:gd name="connsiteX34" fmla="*/ 3779 w 706582"/>
                <a:gd name="connsiteY34" fmla="*/ 415926 h 465046"/>
                <a:gd name="connsiteX35" fmla="*/ 0 w 706582"/>
                <a:gd name="connsiteY35" fmla="*/ 427261 h 465046"/>
                <a:gd name="connsiteX36" fmla="*/ 3779 w 706582"/>
                <a:gd name="connsiteY36" fmla="*/ 438597 h 465046"/>
                <a:gd name="connsiteX37" fmla="*/ 132248 w 706582"/>
                <a:gd name="connsiteY37" fmla="*/ 461268 h 465046"/>
                <a:gd name="connsiteX38" fmla="*/ 215375 w 706582"/>
                <a:gd name="connsiteY38" fmla="*/ 465046 h 465046"/>
                <a:gd name="connsiteX39" fmla="*/ 298503 w 706582"/>
                <a:gd name="connsiteY39" fmla="*/ 461268 h 465046"/>
                <a:gd name="connsiteX40" fmla="*/ 343845 w 706582"/>
                <a:gd name="connsiteY40" fmla="*/ 453711 h 465046"/>
                <a:gd name="connsiteX41" fmla="*/ 358959 w 706582"/>
                <a:gd name="connsiteY41" fmla="*/ 449932 h 465046"/>
                <a:gd name="connsiteX42" fmla="*/ 381630 w 706582"/>
                <a:gd name="connsiteY42" fmla="*/ 446154 h 465046"/>
                <a:gd name="connsiteX43" fmla="*/ 392966 w 706582"/>
                <a:gd name="connsiteY43" fmla="*/ 442375 h 465046"/>
                <a:gd name="connsiteX44" fmla="*/ 426972 w 706582"/>
                <a:gd name="connsiteY44" fmla="*/ 434818 h 465046"/>
                <a:gd name="connsiteX45" fmla="*/ 460979 w 706582"/>
                <a:gd name="connsiteY45" fmla="*/ 423483 h 465046"/>
                <a:gd name="connsiteX46" fmla="*/ 472314 w 706582"/>
                <a:gd name="connsiteY46" fmla="*/ 419704 h 465046"/>
                <a:gd name="connsiteX47" fmla="*/ 487428 w 706582"/>
                <a:gd name="connsiteY47" fmla="*/ 415926 h 465046"/>
                <a:gd name="connsiteX48" fmla="*/ 510099 w 706582"/>
                <a:gd name="connsiteY48" fmla="*/ 408369 h 465046"/>
                <a:gd name="connsiteX49" fmla="*/ 532770 w 706582"/>
                <a:gd name="connsiteY49" fmla="*/ 400812 h 465046"/>
                <a:gd name="connsiteX50" fmla="*/ 544106 w 706582"/>
                <a:gd name="connsiteY50" fmla="*/ 397033 h 465046"/>
                <a:gd name="connsiteX51" fmla="*/ 555442 w 706582"/>
                <a:gd name="connsiteY51" fmla="*/ 393254 h 465046"/>
                <a:gd name="connsiteX52" fmla="*/ 578113 w 706582"/>
                <a:gd name="connsiteY52" fmla="*/ 381919 h 465046"/>
                <a:gd name="connsiteX53" fmla="*/ 600784 w 706582"/>
                <a:gd name="connsiteY53" fmla="*/ 366805 h 465046"/>
                <a:gd name="connsiteX54" fmla="*/ 612119 w 706582"/>
                <a:gd name="connsiteY54" fmla="*/ 359248 h 465046"/>
                <a:gd name="connsiteX55" fmla="*/ 619676 w 706582"/>
                <a:gd name="connsiteY55" fmla="*/ 347912 h 465046"/>
                <a:gd name="connsiteX56" fmla="*/ 653683 w 706582"/>
                <a:gd name="connsiteY56" fmla="*/ 329020 h 465046"/>
                <a:gd name="connsiteX57" fmla="*/ 676354 w 706582"/>
                <a:gd name="connsiteY57" fmla="*/ 313906 h 465046"/>
                <a:gd name="connsiteX58" fmla="*/ 683911 w 706582"/>
                <a:gd name="connsiteY58" fmla="*/ 302570 h 465046"/>
                <a:gd name="connsiteX59" fmla="*/ 706582 w 706582"/>
                <a:gd name="connsiteY59" fmla="*/ 283678 h 465046"/>
                <a:gd name="connsiteX60" fmla="*/ 695247 w 706582"/>
                <a:gd name="connsiteY60" fmla="*/ 279899 h 465046"/>
                <a:gd name="connsiteX61" fmla="*/ 691468 w 706582"/>
                <a:gd name="connsiteY61" fmla="*/ 268564 h 465046"/>
                <a:gd name="connsiteX62" fmla="*/ 687689 w 706582"/>
                <a:gd name="connsiteY62" fmla="*/ 249671 h 465046"/>
                <a:gd name="connsiteX63" fmla="*/ 680132 w 706582"/>
                <a:gd name="connsiteY63" fmla="*/ 227000 h 465046"/>
                <a:gd name="connsiteX64" fmla="*/ 676354 w 706582"/>
                <a:gd name="connsiteY64" fmla="*/ 215664 h 465046"/>
                <a:gd name="connsiteX65" fmla="*/ 665018 w 706582"/>
                <a:gd name="connsiteY65" fmla="*/ 208107 h 465046"/>
                <a:gd name="connsiteX66" fmla="*/ 649904 w 706582"/>
                <a:gd name="connsiteY66" fmla="*/ 189215 h 465046"/>
                <a:gd name="connsiteX67" fmla="*/ 646126 w 706582"/>
                <a:gd name="connsiteY67" fmla="*/ 177879 h 465046"/>
                <a:gd name="connsiteX68" fmla="*/ 638569 w 706582"/>
                <a:gd name="connsiteY68" fmla="*/ 166544 h 465046"/>
                <a:gd name="connsiteX69" fmla="*/ 631012 w 706582"/>
                <a:gd name="connsiteY69" fmla="*/ 143873 h 465046"/>
                <a:gd name="connsiteX70" fmla="*/ 627233 w 706582"/>
                <a:gd name="connsiteY70" fmla="*/ 132537 h 465046"/>
                <a:gd name="connsiteX71" fmla="*/ 623455 w 706582"/>
                <a:gd name="connsiteY71" fmla="*/ 121202 h 465046"/>
                <a:gd name="connsiteX72" fmla="*/ 615898 w 706582"/>
                <a:gd name="connsiteY72" fmla="*/ 109866 h 465046"/>
                <a:gd name="connsiteX73" fmla="*/ 608341 w 706582"/>
                <a:gd name="connsiteY73" fmla="*/ 87195 h 465046"/>
                <a:gd name="connsiteX74" fmla="*/ 597005 w 706582"/>
                <a:gd name="connsiteY74" fmla="*/ 53188 h 465046"/>
                <a:gd name="connsiteX75" fmla="*/ 585670 w 706582"/>
                <a:gd name="connsiteY75" fmla="*/ 19182 h 465046"/>
                <a:gd name="connsiteX76" fmla="*/ 581891 w 706582"/>
                <a:gd name="connsiteY76" fmla="*/ 289 h 46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06582" h="465046">
                  <a:moveTo>
                    <a:pt x="581891" y="289"/>
                  </a:moveTo>
                  <a:cubicBezTo>
                    <a:pt x="578113" y="-1600"/>
                    <a:pt x="569608" y="6321"/>
                    <a:pt x="562999" y="7846"/>
                  </a:cubicBezTo>
                  <a:cubicBezTo>
                    <a:pt x="553104" y="10129"/>
                    <a:pt x="542823" y="10189"/>
                    <a:pt x="532770" y="11625"/>
                  </a:cubicBezTo>
                  <a:cubicBezTo>
                    <a:pt x="525186" y="12708"/>
                    <a:pt x="517637" y="14033"/>
                    <a:pt x="510099" y="15403"/>
                  </a:cubicBezTo>
                  <a:cubicBezTo>
                    <a:pt x="503781" y="16552"/>
                    <a:pt x="497476" y="17789"/>
                    <a:pt x="491207" y="19182"/>
                  </a:cubicBezTo>
                  <a:cubicBezTo>
                    <a:pt x="486138" y="20309"/>
                    <a:pt x="481185" y="21942"/>
                    <a:pt x="476093" y="22960"/>
                  </a:cubicBezTo>
                  <a:cubicBezTo>
                    <a:pt x="468581" y="24462"/>
                    <a:pt x="460934" y="25237"/>
                    <a:pt x="453422" y="26739"/>
                  </a:cubicBezTo>
                  <a:cubicBezTo>
                    <a:pt x="433719" y="30680"/>
                    <a:pt x="443790" y="29491"/>
                    <a:pt x="426972" y="34296"/>
                  </a:cubicBezTo>
                  <a:cubicBezTo>
                    <a:pt x="386994" y="45718"/>
                    <a:pt x="443070" y="27670"/>
                    <a:pt x="389187" y="45631"/>
                  </a:cubicBezTo>
                  <a:cubicBezTo>
                    <a:pt x="385408" y="46891"/>
                    <a:pt x="381165" y="47201"/>
                    <a:pt x="377851" y="49410"/>
                  </a:cubicBezTo>
                  <a:cubicBezTo>
                    <a:pt x="374073" y="51929"/>
                    <a:pt x="370666" y="55123"/>
                    <a:pt x="366516" y="56967"/>
                  </a:cubicBezTo>
                  <a:cubicBezTo>
                    <a:pt x="359237" y="60202"/>
                    <a:pt x="350473" y="60105"/>
                    <a:pt x="343845" y="64524"/>
                  </a:cubicBezTo>
                  <a:lnTo>
                    <a:pt x="309838" y="87195"/>
                  </a:lnTo>
                  <a:cubicBezTo>
                    <a:pt x="306060" y="89714"/>
                    <a:pt x="302811" y="93316"/>
                    <a:pt x="298503" y="94752"/>
                  </a:cubicBezTo>
                  <a:cubicBezTo>
                    <a:pt x="294724" y="96012"/>
                    <a:pt x="290649" y="96597"/>
                    <a:pt x="287167" y="98531"/>
                  </a:cubicBezTo>
                  <a:cubicBezTo>
                    <a:pt x="279228" y="102942"/>
                    <a:pt x="272053" y="108607"/>
                    <a:pt x="264496" y="113645"/>
                  </a:cubicBezTo>
                  <a:lnTo>
                    <a:pt x="253161" y="121202"/>
                  </a:lnTo>
                  <a:cubicBezTo>
                    <a:pt x="250642" y="124980"/>
                    <a:pt x="249150" y="129700"/>
                    <a:pt x="245604" y="132537"/>
                  </a:cubicBezTo>
                  <a:cubicBezTo>
                    <a:pt x="242494" y="135025"/>
                    <a:pt x="237750" y="134382"/>
                    <a:pt x="234268" y="136316"/>
                  </a:cubicBezTo>
                  <a:cubicBezTo>
                    <a:pt x="226329" y="140727"/>
                    <a:pt x="219154" y="146392"/>
                    <a:pt x="211597" y="151430"/>
                  </a:cubicBezTo>
                  <a:lnTo>
                    <a:pt x="200261" y="158987"/>
                  </a:lnTo>
                  <a:cubicBezTo>
                    <a:pt x="196483" y="161506"/>
                    <a:pt x="192137" y="163333"/>
                    <a:pt x="188926" y="166544"/>
                  </a:cubicBezTo>
                  <a:cubicBezTo>
                    <a:pt x="185147" y="170322"/>
                    <a:pt x="181808" y="174598"/>
                    <a:pt x="177590" y="177879"/>
                  </a:cubicBezTo>
                  <a:cubicBezTo>
                    <a:pt x="170421" y="183455"/>
                    <a:pt x="154919" y="192993"/>
                    <a:pt x="154919" y="192993"/>
                  </a:cubicBezTo>
                  <a:cubicBezTo>
                    <a:pt x="152400" y="196772"/>
                    <a:pt x="150573" y="201118"/>
                    <a:pt x="147362" y="204329"/>
                  </a:cubicBezTo>
                  <a:cubicBezTo>
                    <a:pt x="144151" y="207540"/>
                    <a:pt x="139017" y="208468"/>
                    <a:pt x="136027" y="211886"/>
                  </a:cubicBezTo>
                  <a:cubicBezTo>
                    <a:pt x="130046" y="218721"/>
                    <a:pt x="125951" y="227000"/>
                    <a:pt x="120913" y="234557"/>
                  </a:cubicBezTo>
                  <a:lnTo>
                    <a:pt x="98242" y="268564"/>
                  </a:lnTo>
                  <a:cubicBezTo>
                    <a:pt x="95723" y="272342"/>
                    <a:pt x="93896" y="276688"/>
                    <a:pt x="90685" y="279899"/>
                  </a:cubicBezTo>
                  <a:cubicBezTo>
                    <a:pt x="86906" y="283678"/>
                    <a:pt x="82630" y="287017"/>
                    <a:pt x="79349" y="291235"/>
                  </a:cubicBezTo>
                  <a:cubicBezTo>
                    <a:pt x="73773" y="298404"/>
                    <a:pt x="69273" y="306349"/>
                    <a:pt x="64235" y="313906"/>
                  </a:cubicBezTo>
                  <a:lnTo>
                    <a:pt x="41564" y="347912"/>
                  </a:lnTo>
                  <a:lnTo>
                    <a:pt x="18893" y="381919"/>
                  </a:lnTo>
                  <a:cubicBezTo>
                    <a:pt x="16374" y="385697"/>
                    <a:pt x="12772" y="388946"/>
                    <a:pt x="11336" y="393254"/>
                  </a:cubicBezTo>
                  <a:lnTo>
                    <a:pt x="3779" y="415926"/>
                  </a:lnTo>
                  <a:lnTo>
                    <a:pt x="0" y="427261"/>
                  </a:lnTo>
                  <a:cubicBezTo>
                    <a:pt x="1260" y="431040"/>
                    <a:pt x="963" y="435781"/>
                    <a:pt x="3779" y="438597"/>
                  </a:cubicBezTo>
                  <a:cubicBezTo>
                    <a:pt x="36833" y="471651"/>
                    <a:pt x="92713" y="459586"/>
                    <a:pt x="132248" y="461268"/>
                  </a:cubicBezTo>
                  <a:lnTo>
                    <a:pt x="215375" y="465046"/>
                  </a:lnTo>
                  <a:cubicBezTo>
                    <a:pt x="243084" y="463787"/>
                    <a:pt x="270831" y="463176"/>
                    <a:pt x="298503" y="461268"/>
                  </a:cubicBezTo>
                  <a:cubicBezTo>
                    <a:pt x="309925" y="460480"/>
                    <a:pt x="331640" y="456423"/>
                    <a:pt x="343845" y="453711"/>
                  </a:cubicBezTo>
                  <a:cubicBezTo>
                    <a:pt x="348914" y="452584"/>
                    <a:pt x="353867" y="450950"/>
                    <a:pt x="358959" y="449932"/>
                  </a:cubicBezTo>
                  <a:cubicBezTo>
                    <a:pt x="366471" y="448430"/>
                    <a:pt x="374073" y="447413"/>
                    <a:pt x="381630" y="446154"/>
                  </a:cubicBezTo>
                  <a:cubicBezTo>
                    <a:pt x="385409" y="444894"/>
                    <a:pt x="389102" y="443341"/>
                    <a:pt x="392966" y="442375"/>
                  </a:cubicBezTo>
                  <a:cubicBezTo>
                    <a:pt x="414561" y="436976"/>
                    <a:pt x="407560" y="440642"/>
                    <a:pt x="426972" y="434818"/>
                  </a:cubicBezTo>
                  <a:cubicBezTo>
                    <a:pt x="438417" y="431384"/>
                    <a:pt x="449643" y="427262"/>
                    <a:pt x="460979" y="423483"/>
                  </a:cubicBezTo>
                  <a:cubicBezTo>
                    <a:pt x="464757" y="422224"/>
                    <a:pt x="468450" y="420670"/>
                    <a:pt x="472314" y="419704"/>
                  </a:cubicBezTo>
                  <a:cubicBezTo>
                    <a:pt x="477352" y="418445"/>
                    <a:pt x="482454" y="417418"/>
                    <a:pt x="487428" y="415926"/>
                  </a:cubicBezTo>
                  <a:cubicBezTo>
                    <a:pt x="495058" y="413637"/>
                    <a:pt x="502542" y="410888"/>
                    <a:pt x="510099" y="408369"/>
                  </a:cubicBezTo>
                  <a:lnTo>
                    <a:pt x="532770" y="400812"/>
                  </a:lnTo>
                  <a:lnTo>
                    <a:pt x="544106" y="397033"/>
                  </a:lnTo>
                  <a:cubicBezTo>
                    <a:pt x="547885" y="395773"/>
                    <a:pt x="552128" y="395463"/>
                    <a:pt x="555442" y="393254"/>
                  </a:cubicBezTo>
                  <a:cubicBezTo>
                    <a:pt x="570091" y="383488"/>
                    <a:pt x="562469" y="387133"/>
                    <a:pt x="578113" y="381919"/>
                  </a:cubicBezTo>
                  <a:lnTo>
                    <a:pt x="600784" y="366805"/>
                  </a:lnTo>
                  <a:lnTo>
                    <a:pt x="612119" y="359248"/>
                  </a:lnTo>
                  <a:cubicBezTo>
                    <a:pt x="614638" y="355469"/>
                    <a:pt x="616258" y="350903"/>
                    <a:pt x="619676" y="347912"/>
                  </a:cubicBezTo>
                  <a:cubicBezTo>
                    <a:pt x="635667" y="333919"/>
                    <a:pt x="638113" y="334209"/>
                    <a:pt x="653683" y="329020"/>
                  </a:cubicBezTo>
                  <a:cubicBezTo>
                    <a:pt x="661240" y="323982"/>
                    <a:pt x="671316" y="321463"/>
                    <a:pt x="676354" y="313906"/>
                  </a:cubicBezTo>
                  <a:cubicBezTo>
                    <a:pt x="678873" y="310127"/>
                    <a:pt x="681004" y="306059"/>
                    <a:pt x="683911" y="302570"/>
                  </a:cubicBezTo>
                  <a:cubicBezTo>
                    <a:pt x="693001" y="291663"/>
                    <a:pt x="695439" y="291107"/>
                    <a:pt x="706582" y="283678"/>
                  </a:cubicBezTo>
                  <a:cubicBezTo>
                    <a:pt x="702804" y="282418"/>
                    <a:pt x="698063" y="282715"/>
                    <a:pt x="695247" y="279899"/>
                  </a:cubicBezTo>
                  <a:cubicBezTo>
                    <a:pt x="692431" y="277083"/>
                    <a:pt x="692434" y="272428"/>
                    <a:pt x="691468" y="268564"/>
                  </a:cubicBezTo>
                  <a:cubicBezTo>
                    <a:pt x="689910" y="262333"/>
                    <a:pt x="689379" y="255867"/>
                    <a:pt x="687689" y="249671"/>
                  </a:cubicBezTo>
                  <a:cubicBezTo>
                    <a:pt x="685593" y="241986"/>
                    <a:pt x="682651" y="234557"/>
                    <a:pt x="680132" y="227000"/>
                  </a:cubicBezTo>
                  <a:cubicBezTo>
                    <a:pt x="678873" y="223221"/>
                    <a:pt x="679668" y="217873"/>
                    <a:pt x="676354" y="215664"/>
                  </a:cubicBezTo>
                  <a:lnTo>
                    <a:pt x="665018" y="208107"/>
                  </a:lnTo>
                  <a:cubicBezTo>
                    <a:pt x="655522" y="179615"/>
                    <a:pt x="669437" y="213632"/>
                    <a:pt x="649904" y="189215"/>
                  </a:cubicBezTo>
                  <a:cubicBezTo>
                    <a:pt x="647416" y="186105"/>
                    <a:pt x="647907" y="181442"/>
                    <a:pt x="646126" y="177879"/>
                  </a:cubicBezTo>
                  <a:cubicBezTo>
                    <a:pt x="644095" y="173817"/>
                    <a:pt x="640413" y="170694"/>
                    <a:pt x="638569" y="166544"/>
                  </a:cubicBezTo>
                  <a:cubicBezTo>
                    <a:pt x="635334" y="159265"/>
                    <a:pt x="633531" y="151430"/>
                    <a:pt x="631012" y="143873"/>
                  </a:cubicBezTo>
                  <a:lnTo>
                    <a:pt x="627233" y="132537"/>
                  </a:lnTo>
                  <a:cubicBezTo>
                    <a:pt x="625974" y="128759"/>
                    <a:pt x="625664" y="124516"/>
                    <a:pt x="623455" y="121202"/>
                  </a:cubicBezTo>
                  <a:cubicBezTo>
                    <a:pt x="620936" y="117423"/>
                    <a:pt x="617742" y="114016"/>
                    <a:pt x="615898" y="109866"/>
                  </a:cubicBezTo>
                  <a:cubicBezTo>
                    <a:pt x="612663" y="102587"/>
                    <a:pt x="610860" y="94752"/>
                    <a:pt x="608341" y="87195"/>
                  </a:cubicBezTo>
                  <a:lnTo>
                    <a:pt x="597005" y="53188"/>
                  </a:lnTo>
                  <a:lnTo>
                    <a:pt x="585670" y="19182"/>
                  </a:lnTo>
                  <a:cubicBezTo>
                    <a:pt x="581493" y="6650"/>
                    <a:pt x="585669" y="2178"/>
                    <a:pt x="581891" y="2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Arrow Connector 38">
            <a:extLst>
              <a:ext uri="{FF2B5EF4-FFF2-40B4-BE49-F238E27FC236}">
                <a16:creationId xmlns:a16="http://schemas.microsoft.com/office/drawing/2014/main" id="{C6F663E6-0229-D048-A4FD-C097EE6AA93F}"/>
              </a:ext>
            </a:extLst>
          </p:cNvPr>
          <p:cNvCxnSpPr>
            <a:cxnSpLocks/>
          </p:cNvCxnSpPr>
          <p:nvPr/>
        </p:nvCxnSpPr>
        <p:spPr>
          <a:xfrm flipH="1">
            <a:off x="8063402" y="3578417"/>
            <a:ext cx="468862" cy="6682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47A0F8F-DAC7-8A4D-9A07-CEBEFEE8D9E4}"/>
              </a:ext>
            </a:extLst>
          </p:cNvPr>
          <p:cNvSpPr txBox="1"/>
          <p:nvPr/>
        </p:nvSpPr>
        <p:spPr>
          <a:xfrm>
            <a:off x="8072112" y="2924748"/>
            <a:ext cx="1762794" cy="646331"/>
          </a:xfrm>
          <a:prstGeom prst="rect">
            <a:avLst/>
          </a:prstGeom>
          <a:noFill/>
        </p:spPr>
        <p:txBody>
          <a:bodyPr wrap="square" rtlCol="0">
            <a:spAutoFit/>
          </a:bodyPr>
          <a:lstStyle/>
          <a:p>
            <a:r>
              <a:rPr lang="en-US" sz="1200" dirty="0"/>
              <a:t>Unique variance due to IV</a:t>
            </a:r>
            <a:r>
              <a:rPr lang="en-US" sz="1200" baseline="-25000" dirty="0"/>
              <a:t>1 </a:t>
            </a:r>
            <a:r>
              <a:rPr lang="en-US" sz="1200" dirty="0"/>
              <a:t>while removing effects of IV</a:t>
            </a:r>
            <a:r>
              <a:rPr lang="en-US" sz="1200" baseline="-25000" dirty="0"/>
              <a:t>2</a:t>
            </a:r>
          </a:p>
        </p:txBody>
      </p:sp>
    </p:spTree>
    <p:extLst>
      <p:ext uri="{BB962C8B-B14F-4D97-AF65-F5344CB8AC3E}">
        <p14:creationId xmlns:p14="http://schemas.microsoft.com/office/powerpoint/2010/main" val="1089045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lstStyle/>
          <a:p>
            <a:r>
              <a:rPr lang="en-US" dirty="0"/>
              <a:t>Multiple Regression with covariates</a:t>
            </a:r>
          </a:p>
        </p:txBody>
      </p:sp>
      <p:sp>
        <p:nvSpPr>
          <p:cNvPr id="3" name="Content Placeholder 2">
            <a:extLst>
              <a:ext uri="{FF2B5EF4-FFF2-40B4-BE49-F238E27FC236}">
                <a16:creationId xmlns:a16="http://schemas.microsoft.com/office/drawing/2014/main" id="{444D54F9-FC10-8F41-A257-FBC94F923FD5}"/>
              </a:ext>
            </a:extLst>
          </p:cNvPr>
          <p:cNvSpPr>
            <a:spLocks noGrp="1"/>
          </p:cNvSpPr>
          <p:nvPr>
            <p:ph idx="1"/>
          </p:nvPr>
        </p:nvSpPr>
        <p:spPr/>
        <p:txBody>
          <a:bodyPr/>
          <a:lstStyle/>
          <a:p>
            <a:r>
              <a:rPr lang="en-US" dirty="0">
                <a:solidFill>
                  <a:schemeClr val="accent1"/>
                </a:solidFill>
              </a:rPr>
              <a:t>Covariates</a:t>
            </a:r>
            <a:r>
              <a:rPr lang="en-US" dirty="0"/>
              <a:t> are nuisance variables of no interest (e.g. sex, age, head motion)</a:t>
            </a:r>
          </a:p>
          <a:p>
            <a:r>
              <a:rPr lang="en-US" dirty="0"/>
              <a:t>Include nuisance variables in the model to improve your model fit</a:t>
            </a:r>
          </a:p>
          <a:p>
            <a:pPr lvl="1"/>
            <a:r>
              <a:rPr lang="en-US" dirty="0"/>
              <a:t>Minimize the sum of squared residuals</a:t>
            </a:r>
          </a:p>
          <a:p>
            <a:pPr lvl="1"/>
            <a:r>
              <a:rPr lang="en-US" dirty="0"/>
              <a:t>Explain maximum variance in the dependent variable</a:t>
            </a:r>
          </a:p>
          <a:p>
            <a:r>
              <a:rPr lang="en-US" dirty="0"/>
              <a:t>Partial out (i.e. regress out) variance in DV due to Covariates </a:t>
            </a:r>
          </a:p>
          <a:p>
            <a:pPr lvl="1"/>
            <a:r>
              <a:rPr lang="en-US" dirty="0"/>
              <a:t>using the correlations of their residuals</a:t>
            </a:r>
          </a:p>
        </p:txBody>
      </p:sp>
      <p:pic>
        <p:nvPicPr>
          <p:cNvPr id="5" name="Picture 4">
            <a:extLst>
              <a:ext uri="{FF2B5EF4-FFF2-40B4-BE49-F238E27FC236}">
                <a16:creationId xmlns:a16="http://schemas.microsoft.com/office/drawing/2014/main" id="{9165D2B6-4E52-9A44-BF12-BA9DEDEC561D}"/>
              </a:ext>
            </a:extLst>
          </p:cNvPr>
          <p:cNvPicPr>
            <a:picLocks noChangeAspect="1"/>
          </p:cNvPicPr>
          <p:nvPr/>
        </p:nvPicPr>
        <p:blipFill>
          <a:blip r:embed="rId3"/>
          <a:stretch>
            <a:fillRect/>
          </a:stretch>
        </p:blipFill>
        <p:spPr>
          <a:xfrm>
            <a:off x="1951738" y="4127116"/>
            <a:ext cx="2900067" cy="1054570"/>
          </a:xfrm>
          <a:prstGeom prst="rect">
            <a:avLst/>
          </a:prstGeom>
        </p:spPr>
      </p:pic>
      <p:sp>
        <p:nvSpPr>
          <p:cNvPr id="6" name="Oval 5">
            <a:extLst>
              <a:ext uri="{FF2B5EF4-FFF2-40B4-BE49-F238E27FC236}">
                <a16:creationId xmlns:a16="http://schemas.microsoft.com/office/drawing/2014/main" id="{DE25BD32-7EEA-CD48-8765-3782BF5F0CC9}"/>
              </a:ext>
            </a:extLst>
          </p:cNvPr>
          <p:cNvSpPr/>
          <p:nvPr/>
        </p:nvSpPr>
        <p:spPr>
          <a:xfrm>
            <a:off x="6695056" y="3718923"/>
            <a:ext cx="1450428" cy="137573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04269AE-F7A4-C841-8CCC-6F75232469C6}"/>
              </a:ext>
            </a:extLst>
          </p:cNvPr>
          <p:cNvSpPr/>
          <p:nvPr/>
        </p:nvSpPr>
        <p:spPr>
          <a:xfrm>
            <a:off x="7793387" y="3827297"/>
            <a:ext cx="1450428" cy="1360924"/>
          </a:xfrm>
          <a:prstGeom prst="ellipse">
            <a:avLst/>
          </a:prstGeom>
          <a:solidFill>
            <a:srgbClr val="92D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7D991E-C421-BC41-8957-D52DFD4A43CC}"/>
              </a:ext>
            </a:extLst>
          </p:cNvPr>
          <p:cNvSpPr/>
          <p:nvPr/>
        </p:nvSpPr>
        <p:spPr>
          <a:xfrm>
            <a:off x="7165919" y="4617949"/>
            <a:ext cx="1450428" cy="1369643"/>
          </a:xfrm>
          <a:prstGeom prst="ellipse">
            <a:avLst/>
          </a:prstGeom>
          <a:solidFill>
            <a:srgbClr val="00B0F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D43001-B44B-2E4E-A8F7-AF552BE819C9}"/>
              </a:ext>
            </a:extLst>
          </p:cNvPr>
          <p:cNvSpPr txBox="1"/>
          <p:nvPr/>
        </p:nvSpPr>
        <p:spPr>
          <a:xfrm>
            <a:off x="7006951" y="4037958"/>
            <a:ext cx="799642" cy="400110"/>
          </a:xfrm>
          <a:prstGeom prst="rect">
            <a:avLst/>
          </a:prstGeom>
          <a:noFill/>
        </p:spPr>
        <p:txBody>
          <a:bodyPr wrap="none" rtlCol="0">
            <a:spAutoFit/>
          </a:bodyPr>
          <a:lstStyle/>
          <a:p>
            <a:r>
              <a:rPr lang="en-US" sz="2000" b="1" dirty="0"/>
              <a:t>DV(B)</a:t>
            </a:r>
          </a:p>
        </p:txBody>
      </p:sp>
      <p:sp>
        <p:nvSpPr>
          <p:cNvPr id="10" name="TextBox 9">
            <a:extLst>
              <a:ext uri="{FF2B5EF4-FFF2-40B4-BE49-F238E27FC236}">
                <a16:creationId xmlns:a16="http://schemas.microsoft.com/office/drawing/2014/main" id="{B82CD757-440F-194F-B782-F20D082878BB}"/>
              </a:ext>
            </a:extLst>
          </p:cNvPr>
          <p:cNvSpPr txBox="1"/>
          <p:nvPr/>
        </p:nvSpPr>
        <p:spPr>
          <a:xfrm>
            <a:off x="8388010" y="4185877"/>
            <a:ext cx="721672" cy="400110"/>
          </a:xfrm>
          <a:prstGeom prst="rect">
            <a:avLst/>
          </a:prstGeom>
          <a:noFill/>
        </p:spPr>
        <p:txBody>
          <a:bodyPr wrap="none" rtlCol="0">
            <a:spAutoFit/>
          </a:bodyPr>
          <a:lstStyle/>
          <a:p>
            <a:r>
              <a:rPr lang="en-US" sz="2000" b="1" dirty="0"/>
              <a:t>IV(A)</a:t>
            </a:r>
          </a:p>
        </p:txBody>
      </p:sp>
      <p:sp>
        <p:nvSpPr>
          <p:cNvPr id="11" name="TextBox 10">
            <a:extLst>
              <a:ext uri="{FF2B5EF4-FFF2-40B4-BE49-F238E27FC236}">
                <a16:creationId xmlns:a16="http://schemas.microsoft.com/office/drawing/2014/main" id="{EF85AC98-A799-8844-846A-6A9670015D23}"/>
              </a:ext>
            </a:extLst>
          </p:cNvPr>
          <p:cNvSpPr txBox="1"/>
          <p:nvPr/>
        </p:nvSpPr>
        <p:spPr>
          <a:xfrm>
            <a:off x="7165919" y="5213633"/>
            <a:ext cx="1492268" cy="400110"/>
          </a:xfrm>
          <a:prstGeom prst="rect">
            <a:avLst/>
          </a:prstGeom>
          <a:noFill/>
        </p:spPr>
        <p:txBody>
          <a:bodyPr wrap="none" rtlCol="0">
            <a:spAutoFit/>
          </a:bodyPr>
          <a:lstStyle/>
          <a:p>
            <a:r>
              <a:rPr lang="en-US" sz="2000" b="1" dirty="0"/>
              <a:t>Covariate(C)</a:t>
            </a:r>
          </a:p>
        </p:txBody>
      </p:sp>
      <p:sp>
        <p:nvSpPr>
          <p:cNvPr id="12" name="Oval 11">
            <a:extLst>
              <a:ext uri="{FF2B5EF4-FFF2-40B4-BE49-F238E27FC236}">
                <a16:creationId xmlns:a16="http://schemas.microsoft.com/office/drawing/2014/main" id="{F5233B95-9325-364A-A9FF-835EC1730940}"/>
              </a:ext>
            </a:extLst>
          </p:cNvPr>
          <p:cNvSpPr/>
          <p:nvPr/>
        </p:nvSpPr>
        <p:spPr>
          <a:xfrm>
            <a:off x="9469821" y="3719110"/>
            <a:ext cx="1450428" cy="137573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4A1927F-30BC-5E40-B979-B69E8215D79B}"/>
              </a:ext>
            </a:extLst>
          </p:cNvPr>
          <p:cNvSpPr/>
          <p:nvPr/>
        </p:nvSpPr>
        <p:spPr>
          <a:xfrm>
            <a:off x="10568152" y="3827484"/>
            <a:ext cx="1450428" cy="1360924"/>
          </a:xfrm>
          <a:prstGeom prst="ellipse">
            <a:avLst/>
          </a:prstGeom>
          <a:solidFill>
            <a:srgbClr val="92D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D52D4F0-BE3D-6944-83F7-28D4244519F5}"/>
              </a:ext>
            </a:extLst>
          </p:cNvPr>
          <p:cNvSpPr/>
          <p:nvPr/>
        </p:nvSpPr>
        <p:spPr>
          <a:xfrm>
            <a:off x="9940684" y="4618136"/>
            <a:ext cx="1450428" cy="1369643"/>
          </a:xfrm>
          <a:prstGeom prst="ellipse">
            <a:avLst/>
          </a:prstGeom>
          <a:solidFill>
            <a:srgbClr val="00B0F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B047532-3899-1542-8B88-571A642233B5}"/>
              </a:ext>
            </a:extLst>
          </p:cNvPr>
          <p:cNvSpPr txBox="1"/>
          <p:nvPr/>
        </p:nvSpPr>
        <p:spPr>
          <a:xfrm>
            <a:off x="9781716" y="4038145"/>
            <a:ext cx="799642" cy="400110"/>
          </a:xfrm>
          <a:prstGeom prst="rect">
            <a:avLst/>
          </a:prstGeom>
          <a:noFill/>
        </p:spPr>
        <p:txBody>
          <a:bodyPr wrap="none" rtlCol="0">
            <a:spAutoFit/>
          </a:bodyPr>
          <a:lstStyle/>
          <a:p>
            <a:r>
              <a:rPr lang="en-US" sz="2000" b="1" dirty="0"/>
              <a:t>DV(B)</a:t>
            </a:r>
          </a:p>
        </p:txBody>
      </p:sp>
      <p:sp>
        <p:nvSpPr>
          <p:cNvPr id="16" name="TextBox 15">
            <a:extLst>
              <a:ext uri="{FF2B5EF4-FFF2-40B4-BE49-F238E27FC236}">
                <a16:creationId xmlns:a16="http://schemas.microsoft.com/office/drawing/2014/main" id="{A49D2E76-8216-5D48-9D77-CF346A355216}"/>
              </a:ext>
            </a:extLst>
          </p:cNvPr>
          <p:cNvSpPr txBox="1"/>
          <p:nvPr/>
        </p:nvSpPr>
        <p:spPr>
          <a:xfrm>
            <a:off x="11162775" y="4186064"/>
            <a:ext cx="721672" cy="400110"/>
          </a:xfrm>
          <a:prstGeom prst="rect">
            <a:avLst/>
          </a:prstGeom>
          <a:noFill/>
        </p:spPr>
        <p:txBody>
          <a:bodyPr wrap="none" rtlCol="0">
            <a:spAutoFit/>
          </a:bodyPr>
          <a:lstStyle/>
          <a:p>
            <a:r>
              <a:rPr lang="en-US" sz="2000" b="1" dirty="0"/>
              <a:t>IV(A)</a:t>
            </a:r>
          </a:p>
        </p:txBody>
      </p:sp>
      <p:sp>
        <p:nvSpPr>
          <p:cNvPr id="17" name="TextBox 16">
            <a:extLst>
              <a:ext uri="{FF2B5EF4-FFF2-40B4-BE49-F238E27FC236}">
                <a16:creationId xmlns:a16="http://schemas.microsoft.com/office/drawing/2014/main" id="{63C37A84-E2FA-6646-BD2F-1C55CD4CF7AC}"/>
              </a:ext>
            </a:extLst>
          </p:cNvPr>
          <p:cNvSpPr txBox="1"/>
          <p:nvPr/>
        </p:nvSpPr>
        <p:spPr>
          <a:xfrm>
            <a:off x="9940684" y="5213820"/>
            <a:ext cx="1492268" cy="400110"/>
          </a:xfrm>
          <a:prstGeom prst="rect">
            <a:avLst/>
          </a:prstGeom>
          <a:noFill/>
        </p:spPr>
        <p:txBody>
          <a:bodyPr wrap="none" rtlCol="0">
            <a:spAutoFit/>
          </a:bodyPr>
          <a:lstStyle/>
          <a:p>
            <a:r>
              <a:rPr lang="en-US" sz="2000" b="1" dirty="0"/>
              <a:t>Covariate(C)</a:t>
            </a:r>
          </a:p>
        </p:txBody>
      </p:sp>
      <p:sp>
        <p:nvSpPr>
          <p:cNvPr id="23" name="Freeform 22">
            <a:extLst>
              <a:ext uri="{FF2B5EF4-FFF2-40B4-BE49-F238E27FC236}">
                <a16:creationId xmlns:a16="http://schemas.microsoft.com/office/drawing/2014/main" id="{509BF67A-935F-8446-B8D7-540E6468EC75}"/>
              </a:ext>
            </a:extLst>
          </p:cNvPr>
          <p:cNvSpPr/>
          <p:nvPr/>
        </p:nvSpPr>
        <p:spPr>
          <a:xfrm>
            <a:off x="9987661" y="4629607"/>
            <a:ext cx="706582" cy="465046"/>
          </a:xfrm>
          <a:custGeom>
            <a:avLst/>
            <a:gdLst>
              <a:gd name="connsiteX0" fmla="*/ 581891 w 706582"/>
              <a:gd name="connsiteY0" fmla="*/ 289 h 465046"/>
              <a:gd name="connsiteX1" fmla="*/ 562999 w 706582"/>
              <a:gd name="connsiteY1" fmla="*/ 7846 h 465046"/>
              <a:gd name="connsiteX2" fmla="*/ 532770 w 706582"/>
              <a:gd name="connsiteY2" fmla="*/ 11625 h 465046"/>
              <a:gd name="connsiteX3" fmla="*/ 510099 w 706582"/>
              <a:gd name="connsiteY3" fmla="*/ 15403 h 465046"/>
              <a:gd name="connsiteX4" fmla="*/ 491207 w 706582"/>
              <a:gd name="connsiteY4" fmla="*/ 19182 h 465046"/>
              <a:gd name="connsiteX5" fmla="*/ 476093 w 706582"/>
              <a:gd name="connsiteY5" fmla="*/ 22960 h 465046"/>
              <a:gd name="connsiteX6" fmla="*/ 453422 w 706582"/>
              <a:gd name="connsiteY6" fmla="*/ 26739 h 465046"/>
              <a:gd name="connsiteX7" fmla="*/ 426972 w 706582"/>
              <a:gd name="connsiteY7" fmla="*/ 34296 h 465046"/>
              <a:gd name="connsiteX8" fmla="*/ 389187 w 706582"/>
              <a:gd name="connsiteY8" fmla="*/ 45631 h 465046"/>
              <a:gd name="connsiteX9" fmla="*/ 377851 w 706582"/>
              <a:gd name="connsiteY9" fmla="*/ 49410 h 465046"/>
              <a:gd name="connsiteX10" fmla="*/ 366516 w 706582"/>
              <a:gd name="connsiteY10" fmla="*/ 56967 h 465046"/>
              <a:gd name="connsiteX11" fmla="*/ 343845 w 706582"/>
              <a:gd name="connsiteY11" fmla="*/ 64524 h 465046"/>
              <a:gd name="connsiteX12" fmla="*/ 309838 w 706582"/>
              <a:gd name="connsiteY12" fmla="*/ 87195 h 465046"/>
              <a:gd name="connsiteX13" fmla="*/ 298503 w 706582"/>
              <a:gd name="connsiteY13" fmla="*/ 94752 h 465046"/>
              <a:gd name="connsiteX14" fmla="*/ 287167 w 706582"/>
              <a:gd name="connsiteY14" fmla="*/ 98531 h 465046"/>
              <a:gd name="connsiteX15" fmla="*/ 264496 w 706582"/>
              <a:gd name="connsiteY15" fmla="*/ 113645 h 465046"/>
              <a:gd name="connsiteX16" fmla="*/ 253161 w 706582"/>
              <a:gd name="connsiteY16" fmla="*/ 121202 h 465046"/>
              <a:gd name="connsiteX17" fmla="*/ 245604 w 706582"/>
              <a:gd name="connsiteY17" fmla="*/ 132537 h 465046"/>
              <a:gd name="connsiteX18" fmla="*/ 234268 w 706582"/>
              <a:gd name="connsiteY18" fmla="*/ 136316 h 465046"/>
              <a:gd name="connsiteX19" fmla="*/ 211597 w 706582"/>
              <a:gd name="connsiteY19" fmla="*/ 151430 h 465046"/>
              <a:gd name="connsiteX20" fmla="*/ 200261 w 706582"/>
              <a:gd name="connsiteY20" fmla="*/ 158987 h 465046"/>
              <a:gd name="connsiteX21" fmla="*/ 188926 w 706582"/>
              <a:gd name="connsiteY21" fmla="*/ 166544 h 465046"/>
              <a:gd name="connsiteX22" fmla="*/ 177590 w 706582"/>
              <a:gd name="connsiteY22" fmla="*/ 177879 h 465046"/>
              <a:gd name="connsiteX23" fmla="*/ 154919 w 706582"/>
              <a:gd name="connsiteY23" fmla="*/ 192993 h 465046"/>
              <a:gd name="connsiteX24" fmla="*/ 147362 w 706582"/>
              <a:gd name="connsiteY24" fmla="*/ 204329 h 465046"/>
              <a:gd name="connsiteX25" fmla="*/ 136027 w 706582"/>
              <a:gd name="connsiteY25" fmla="*/ 211886 h 465046"/>
              <a:gd name="connsiteX26" fmla="*/ 120913 w 706582"/>
              <a:gd name="connsiteY26" fmla="*/ 234557 h 465046"/>
              <a:gd name="connsiteX27" fmla="*/ 98242 w 706582"/>
              <a:gd name="connsiteY27" fmla="*/ 268564 h 465046"/>
              <a:gd name="connsiteX28" fmla="*/ 90685 w 706582"/>
              <a:gd name="connsiteY28" fmla="*/ 279899 h 465046"/>
              <a:gd name="connsiteX29" fmla="*/ 79349 w 706582"/>
              <a:gd name="connsiteY29" fmla="*/ 291235 h 465046"/>
              <a:gd name="connsiteX30" fmla="*/ 64235 w 706582"/>
              <a:gd name="connsiteY30" fmla="*/ 313906 h 465046"/>
              <a:gd name="connsiteX31" fmla="*/ 41564 w 706582"/>
              <a:gd name="connsiteY31" fmla="*/ 347912 h 465046"/>
              <a:gd name="connsiteX32" fmla="*/ 18893 w 706582"/>
              <a:gd name="connsiteY32" fmla="*/ 381919 h 465046"/>
              <a:gd name="connsiteX33" fmla="*/ 11336 w 706582"/>
              <a:gd name="connsiteY33" fmla="*/ 393254 h 465046"/>
              <a:gd name="connsiteX34" fmla="*/ 3779 w 706582"/>
              <a:gd name="connsiteY34" fmla="*/ 415926 h 465046"/>
              <a:gd name="connsiteX35" fmla="*/ 0 w 706582"/>
              <a:gd name="connsiteY35" fmla="*/ 427261 h 465046"/>
              <a:gd name="connsiteX36" fmla="*/ 3779 w 706582"/>
              <a:gd name="connsiteY36" fmla="*/ 438597 h 465046"/>
              <a:gd name="connsiteX37" fmla="*/ 132248 w 706582"/>
              <a:gd name="connsiteY37" fmla="*/ 461268 h 465046"/>
              <a:gd name="connsiteX38" fmla="*/ 215375 w 706582"/>
              <a:gd name="connsiteY38" fmla="*/ 465046 h 465046"/>
              <a:gd name="connsiteX39" fmla="*/ 298503 w 706582"/>
              <a:gd name="connsiteY39" fmla="*/ 461268 h 465046"/>
              <a:gd name="connsiteX40" fmla="*/ 343845 w 706582"/>
              <a:gd name="connsiteY40" fmla="*/ 453711 h 465046"/>
              <a:gd name="connsiteX41" fmla="*/ 358959 w 706582"/>
              <a:gd name="connsiteY41" fmla="*/ 449932 h 465046"/>
              <a:gd name="connsiteX42" fmla="*/ 381630 w 706582"/>
              <a:gd name="connsiteY42" fmla="*/ 446154 h 465046"/>
              <a:gd name="connsiteX43" fmla="*/ 392966 w 706582"/>
              <a:gd name="connsiteY43" fmla="*/ 442375 h 465046"/>
              <a:gd name="connsiteX44" fmla="*/ 426972 w 706582"/>
              <a:gd name="connsiteY44" fmla="*/ 434818 h 465046"/>
              <a:gd name="connsiteX45" fmla="*/ 460979 w 706582"/>
              <a:gd name="connsiteY45" fmla="*/ 423483 h 465046"/>
              <a:gd name="connsiteX46" fmla="*/ 472314 w 706582"/>
              <a:gd name="connsiteY46" fmla="*/ 419704 h 465046"/>
              <a:gd name="connsiteX47" fmla="*/ 487428 w 706582"/>
              <a:gd name="connsiteY47" fmla="*/ 415926 h 465046"/>
              <a:gd name="connsiteX48" fmla="*/ 510099 w 706582"/>
              <a:gd name="connsiteY48" fmla="*/ 408369 h 465046"/>
              <a:gd name="connsiteX49" fmla="*/ 532770 w 706582"/>
              <a:gd name="connsiteY49" fmla="*/ 400812 h 465046"/>
              <a:gd name="connsiteX50" fmla="*/ 544106 w 706582"/>
              <a:gd name="connsiteY50" fmla="*/ 397033 h 465046"/>
              <a:gd name="connsiteX51" fmla="*/ 555442 w 706582"/>
              <a:gd name="connsiteY51" fmla="*/ 393254 h 465046"/>
              <a:gd name="connsiteX52" fmla="*/ 578113 w 706582"/>
              <a:gd name="connsiteY52" fmla="*/ 381919 h 465046"/>
              <a:gd name="connsiteX53" fmla="*/ 600784 w 706582"/>
              <a:gd name="connsiteY53" fmla="*/ 366805 h 465046"/>
              <a:gd name="connsiteX54" fmla="*/ 612119 w 706582"/>
              <a:gd name="connsiteY54" fmla="*/ 359248 h 465046"/>
              <a:gd name="connsiteX55" fmla="*/ 619676 w 706582"/>
              <a:gd name="connsiteY55" fmla="*/ 347912 h 465046"/>
              <a:gd name="connsiteX56" fmla="*/ 653683 w 706582"/>
              <a:gd name="connsiteY56" fmla="*/ 329020 h 465046"/>
              <a:gd name="connsiteX57" fmla="*/ 676354 w 706582"/>
              <a:gd name="connsiteY57" fmla="*/ 313906 h 465046"/>
              <a:gd name="connsiteX58" fmla="*/ 683911 w 706582"/>
              <a:gd name="connsiteY58" fmla="*/ 302570 h 465046"/>
              <a:gd name="connsiteX59" fmla="*/ 706582 w 706582"/>
              <a:gd name="connsiteY59" fmla="*/ 283678 h 465046"/>
              <a:gd name="connsiteX60" fmla="*/ 695247 w 706582"/>
              <a:gd name="connsiteY60" fmla="*/ 279899 h 465046"/>
              <a:gd name="connsiteX61" fmla="*/ 691468 w 706582"/>
              <a:gd name="connsiteY61" fmla="*/ 268564 h 465046"/>
              <a:gd name="connsiteX62" fmla="*/ 687689 w 706582"/>
              <a:gd name="connsiteY62" fmla="*/ 249671 h 465046"/>
              <a:gd name="connsiteX63" fmla="*/ 680132 w 706582"/>
              <a:gd name="connsiteY63" fmla="*/ 227000 h 465046"/>
              <a:gd name="connsiteX64" fmla="*/ 676354 w 706582"/>
              <a:gd name="connsiteY64" fmla="*/ 215664 h 465046"/>
              <a:gd name="connsiteX65" fmla="*/ 665018 w 706582"/>
              <a:gd name="connsiteY65" fmla="*/ 208107 h 465046"/>
              <a:gd name="connsiteX66" fmla="*/ 649904 w 706582"/>
              <a:gd name="connsiteY66" fmla="*/ 189215 h 465046"/>
              <a:gd name="connsiteX67" fmla="*/ 646126 w 706582"/>
              <a:gd name="connsiteY67" fmla="*/ 177879 h 465046"/>
              <a:gd name="connsiteX68" fmla="*/ 638569 w 706582"/>
              <a:gd name="connsiteY68" fmla="*/ 166544 h 465046"/>
              <a:gd name="connsiteX69" fmla="*/ 631012 w 706582"/>
              <a:gd name="connsiteY69" fmla="*/ 143873 h 465046"/>
              <a:gd name="connsiteX70" fmla="*/ 627233 w 706582"/>
              <a:gd name="connsiteY70" fmla="*/ 132537 h 465046"/>
              <a:gd name="connsiteX71" fmla="*/ 623455 w 706582"/>
              <a:gd name="connsiteY71" fmla="*/ 121202 h 465046"/>
              <a:gd name="connsiteX72" fmla="*/ 615898 w 706582"/>
              <a:gd name="connsiteY72" fmla="*/ 109866 h 465046"/>
              <a:gd name="connsiteX73" fmla="*/ 608341 w 706582"/>
              <a:gd name="connsiteY73" fmla="*/ 87195 h 465046"/>
              <a:gd name="connsiteX74" fmla="*/ 597005 w 706582"/>
              <a:gd name="connsiteY74" fmla="*/ 53188 h 465046"/>
              <a:gd name="connsiteX75" fmla="*/ 585670 w 706582"/>
              <a:gd name="connsiteY75" fmla="*/ 19182 h 465046"/>
              <a:gd name="connsiteX76" fmla="*/ 581891 w 706582"/>
              <a:gd name="connsiteY76" fmla="*/ 289 h 46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06582" h="465046">
                <a:moveTo>
                  <a:pt x="581891" y="289"/>
                </a:moveTo>
                <a:cubicBezTo>
                  <a:pt x="578113" y="-1600"/>
                  <a:pt x="569608" y="6321"/>
                  <a:pt x="562999" y="7846"/>
                </a:cubicBezTo>
                <a:cubicBezTo>
                  <a:pt x="553104" y="10129"/>
                  <a:pt x="542823" y="10189"/>
                  <a:pt x="532770" y="11625"/>
                </a:cubicBezTo>
                <a:cubicBezTo>
                  <a:pt x="525186" y="12708"/>
                  <a:pt x="517637" y="14033"/>
                  <a:pt x="510099" y="15403"/>
                </a:cubicBezTo>
                <a:cubicBezTo>
                  <a:pt x="503781" y="16552"/>
                  <a:pt x="497476" y="17789"/>
                  <a:pt x="491207" y="19182"/>
                </a:cubicBezTo>
                <a:cubicBezTo>
                  <a:pt x="486138" y="20309"/>
                  <a:pt x="481185" y="21942"/>
                  <a:pt x="476093" y="22960"/>
                </a:cubicBezTo>
                <a:cubicBezTo>
                  <a:pt x="468581" y="24462"/>
                  <a:pt x="460934" y="25237"/>
                  <a:pt x="453422" y="26739"/>
                </a:cubicBezTo>
                <a:cubicBezTo>
                  <a:pt x="433719" y="30680"/>
                  <a:pt x="443790" y="29491"/>
                  <a:pt x="426972" y="34296"/>
                </a:cubicBezTo>
                <a:cubicBezTo>
                  <a:pt x="386994" y="45718"/>
                  <a:pt x="443070" y="27670"/>
                  <a:pt x="389187" y="45631"/>
                </a:cubicBezTo>
                <a:cubicBezTo>
                  <a:pt x="385408" y="46891"/>
                  <a:pt x="381165" y="47201"/>
                  <a:pt x="377851" y="49410"/>
                </a:cubicBezTo>
                <a:cubicBezTo>
                  <a:pt x="374073" y="51929"/>
                  <a:pt x="370666" y="55123"/>
                  <a:pt x="366516" y="56967"/>
                </a:cubicBezTo>
                <a:cubicBezTo>
                  <a:pt x="359237" y="60202"/>
                  <a:pt x="350473" y="60105"/>
                  <a:pt x="343845" y="64524"/>
                </a:cubicBezTo>
                <a:lnTo>
                  <a:pt x="309838" y="87195"/>
                </a:lnTo>
                <a:cubicBezTo>
                  <a:pt x="306060" y="89714"/>
                  <a:pt x="302811" y="93316"/>
                  <a:pt x="298503" y="94752"/>
                </a:cubicBezTo>
                <a:cubicBezTo>
                  <a:pt x="294724" y="96012"/>
                  <a:pt x="290649" y="96597"/>
                  <a:pt x="287167" y="98531"/>
                </a:cubicBezTo>
                <a:cubicBezTo>
                  <a:pt x="279228" y="102942"/>
                  <a:pt x="272053" y="108607"/>
                  <a:pt x="264496" y="113645"/>
                </a:cubicBezTo>
                <a:lnTo>
                  <a:pt x="253161" y="121202"/>
                </a:lnTo>
                <a:cubicBezTo>
                  <a:pt x="250642" y="124980"/>
                  <a:pt x="249150" y="129700"/>
                  <a:pt x="245604" y="132537"/>
                </a:cubicBezTo>
                <a:cubicBezTo>
                  <a:pt x="242494" y="135025"/>
                  <a:pt x="237750" y="134382"/>
                  <a:pt x="234268" y="136316"/>
                </a:cubicBezTo>
                <a:cubicBezTo>
                  <a:pt x="226329" y="140727"/>
                  <a:pt x="219154" y="146392"/>
                  <a:pt x="211597" y="151430"/>
                </a:cubicBezTo>
                <a:lnTo>
                  <a:pt x="200261" y="158987"/>
                </a:lnTo>
                <a:cubicBezTo>
                  <a:pt x="196483" y="161506"/>
                  <a:pt x="192137" y="163333"/>
                  <a:pt x="188926" y="166544"/>
                </a:cubicBezTo>
                <a:cubicBezTo>
                  <a:pt x="185147" y="170322"/>
                  <a:pt x="181808" y="174598"/>
                  <a:pt x="177590" y="177879"/>
                </a:cubicBezTo>
                <a:cubicBezTo>
                  <a:pt x="170421" y="183455"/>
                  <a:pt x="154919" y="192993"/>
                  <a:pt x="154919" y="192993"/>
                </a:cubicBezTo>
                <a:cubicBezTo>
                  <a:pt x="152400" y="196772"/>
                  <a:pt x="150573" y="201118"/>
                  <a:pt x="147362" y="204329"/>
                </a:cubicBezTo>
                <a:cubicBezTo>
                  <a:pt x="144151" y="207540"/>
                  <a:pt x="139017" y="208468"/>
                  <a:pt x="136027" y="211886"/>
                </a:cubicBezTo>
                <a:cubicBezTo>
                  <a:pt x="130046" y="218721"/>
                  <a:pt x="125951" y="227000"/>
                  <a:pt x="120913" y="234557"/>
                </a:cubicBezTo>
                <a:lnTo>
                  <a:pt x="98242" y="268564"/>
                </a:lnTo>
                <a:cubicBezTo>
                  <a:pt x="95723" y="272342"/>
                  <a:pt x="93896" y="276688"/>
                  <a:pt x="90685" y="279899"/>
                </a:cubicBezTo>
                <a:cubicBezTo>
                  <a:pt x="86906" y="283678"/>
                  <a:pt x="82630" y="287017"/>
                  <a:pt x="79349" y="291235"/>
                </a:cubicBezTo>
                <a:cubicBezTo>
                  <a:pt x="73773" y="298404"/>
                  <a:pt x="69273" y="306349"/>
                  <a:pt x="64235" y="313906"/>
                </a:cubicBezTo>
                <a:lnTo>
                  <a:pt x="41564" y="347912"/>
                </a:lnTo>
                <a:lnTo>
                  <a:pt x="18893" y="381919"/>
                </a:lnTo>
                <a:cubicBezTo>
                  <a:pt x="16374" y="385697"/>
                  <a:pt x="12772" y="388946"/>
                  <a:pt x="11336" y="393254"/>
                </a:cubicBezTo>
                <a:lnTo>
                  <a:pt x="3779" y="415926"/>
                </a:lnTo>
                <a:lnTo>
                  <a:pt x="0" y="427261"/>
                </a:lnTo>
                <a:cubicBezTo>
                  <a:pt x="1260" y="431040"/>
                  <a:pt x="963" y="435781"/>
                  <a:pt x="3779" y="438597"/>
                </a:cubicBezTo>
                <a:cubicBezTo>
                  <a:pt x="36833" y="471651"/>
                  <a:pt x="92713" y="459586"/>
                  <a:pt x="132248" y="461268"/>
                </a:cubicBezTo>
                <a:lnTo>
                  <a:pt x="215375" y="465046"/>
                </a:lnTo>
                <a:cubicBezTo>
                  <a:pt x="243084" y="463787"/>
                  <a:pt x="270831" y="463176"/>
                  <a:pt x="298503" y="461268"/>
                </a:cubicBezTo>
                <a:cubicBezTo>
                  <a:pt x="309925" y="460480"/>
                  <a:pt x="331640" y="456423"/>
                  <a:pt x="343845" y="453711"/>
                </a:cubicBezTo>
                <a:cubicBezTo>
                  <a:pt x="348914" y="452584"/>
                  <a:pt x="353867" y="450950"/>
                  <a:pt x="358959" y="449932"/>
                </a:cubicBezTo>
                <a:cubicBezTo>
                  <a:pt x="366471" y="448430"/>
                  <a:pt x="374073" y="447413"/>
                  <a:pt x="381630" y="446154"/>
                </a:cubicBezTo>
                <a:cubicBezTo>
                  <a:pt x="385409" y="444894"/>
                  <a:pt x="389102" y="443341"/>
                  <a:pt x="392966" y="442375"/>
                </a:cubicBezTo>
                <a:cubicBezTo>
                  <a:pt x="414561" y="436976"/>
                  <a:pt x="407560" y="440642"/>
                  <a:pt x="426972" y="434818"/>
                </a:cubicBezTo>
                <a:cubicBezTo>
                  <a:pt x="438417" y="431384"/>
                  <a:pt x="449643" y="427262"/>
                  <a:pt x="460979" y="423483"/>
                </a:cubicBezTo>
                <a:cubicBezTo>
                  <a:pt x="464757" y="422224"/>
                  <a:pt x="468450" y="420670"/>
                  <a:pt x="472314" y="419704"/>
                </a:cubicBezTo>
                <a:cubicBezTo>
                  <a:pt x="477352" y="418445"/>
                  <a:pt x="482454" y="417418"/>
                  <a:pt x="487428" y="415926"/>
                </a:cubicBezTo>
                <a:cubicBezTo>
                  <a:pt x="495058" y="413637"/>
                  <a:pt x="502542" y="410888"/>
                  <a:pt x="510099" y="408369"/>
                </a:cubicBezTo>
                <a:lnTo>
                  <a:pt x="532770" y="400812"/>
                </a:lnTo>
                <a:lnTo>
                  <a:pt x="544106" y="397033"/>
                </a:lnTo>
                <a:cubicBezTo>
                  <a:pt x="547885" y="395773"/>
                  <a:pt x="552128" y="395463"/>
                  <a:pt x="555442" y="393254"/>
                </a:cubicBezTo>
                <a:cubicBezTo>
                  <a:pt x="570091" y="383488"/>
                  <a:pt x="562469" y="387133"/>
                  <a:pt x="578113" y="381919"/>
                </a:cubicBezTo>
                <a:lnTo>
                  <a:pt x="600784" y="366805"/>
                </a:lnTo>
                <a:lnTo>
                  <a:pt x="612119" y="359248"/>
                </a:lnTo>
                <a:cubicBezTo>
                  <a:pt x="614638" y="355469"/>
                  <a:pt x="616258" y="350903"/>
                  <a:pt x="619676" y="347912"/>
                </a:cubicBezTo>
                <a:cubicBezTo>
                  <a:pt x="635667" y="333919"/>
                  <a:pt x="638113" y="334209"/>
                  <a:pt x="653683" y="329020"/>
                </a:cubicBezTo>
                <a:cubicBezTo>
                  <a:pt x="661240" y="323982"/>
                  <a:pt x="671316" y="321463"/>
                  <a:pt x="676354" y="313906"/>
                </a:cubicBezTo>
                <a:cubicBezTo>
                  <a:pt x="678873" y="310127"/>
                  <a:pt x="681004" y="306059"/>
                  <a:pt x="683911" y="302570"/>
                </a:cubicBezTo>
                <a:cubicBezTo>
                  <a:pt x="693001" y="291663"/>
                  <a:pt x="695439" y="291107"/>
                  <a:pt x="706582" y="283678"/>
                </a:cubicBezTo>
                <a:cubicBezTo>
                  <a:pt x="702804" y="282418"/>
                  <a:pt x="698063" y="282715"/>
                  <a:pt x="695247" y="279899"/>
                </a:cubicBezTo>
                <a:cubicBezTo>
                  <a:pt x="692431" y="277083"/>
                  <a:pt x="692434" y="272428"/>
                  <a:pt x="691468" y="268564"/>
                </a:cubicBezTo>
                <a:cubicBezTo>
                  <a:pt x="689910" y="262333"/>
                  <a:pt x="689379" y="255867"/>
                  <a:pt x="687689" y="249671"/>
                </a:cubicBezTo>
                <a:cubicBezTo>
                  <a:pt x="685593" y="241986"/>
                  <a:pt x="682651" y="234557"/>
                  <a:pt x="680132" y="227000"/>
                </a:cubicBezTo>
                <a:cubicBezTo>
                  <a:pt x="678873" y="223221"/>
                  <a:pt x="679668" y="217873"/>
                  <a:pt x="676354" y="215664"/>
                </a:cubicBezTo>
                <a:lnTo>
                  <a:pt x="665018" y="208107"/>
                </a:lnTo>
                <a:cubicBezTo>
                  <a:pt x="655522" y="179615"/>
                  <a:pt x="669437" y="213632"/>
                  <a:pt x="649904" y="189215"/>
                </a:cubicBezTo>
                <a:cubicBezTo>
                  <a:pt x="647416" y="186105"/>
                  <a:pt x="647907" y="181442"/>
                  <a:pt x="646126" y="177879"/>
                </a:cubicBezTo>
                <a:cubicBezTo>
                  <a:pt x="644095" y="173817"/>
                  <a:pt x="640413" y="170694"/>
                  <a:pt x="638569" y="166544"/>
                </a:cubicBezTo>
                <a:cubicBezTo>
                  <a:pt x="635334" y="159265"/>
                  <a:pt x="633531" y="151430"/>
                  <a:pt x="631012" y="143873"/>
                </a:cubicBezTo>
                <a:lnTo>
                  <a:pt x="627233" y="132537"/>
                </a:lnTo>
                <a:cubicBezTo>
                  <a:pt x="625974" y="128759"/>
                  <a:pt x="625664" y="124516"/>
                  <a:pt x="623455" y="121202"/>
                </a:cubicBezTo>
                <a:cubicBezTo>
                  <a:pt x="620936" y="117423"/>
                  <a:pt x="617742" y="114016"/>
                  <a:pt x="615898" y="109866"/>
                </a:cubicBezTo>
                <a:cubicBezTo>
                  <a:pt x="612663" y="102587"/>
                  <a:pt x="610860" y="94752"/>
                  <a:pt x="608341" y="87195"/>
                </a:cubicBezTo>
                <a:lnTo>
                  <a:pt x="597005" y="53188"/>
                </a:lnTo>
                <a:lnTo>
                  <a:pt x="585670" y="19182"/>
                </a:lnTo>
                <a:cubicBezTo>
                  <a:pt x="581493" y="6650"/>
                  <a:pt x="585669" y="2178"/>
                  <a:pt x="581891" y="289"/>
                </a:cubicBezTo>
                <a:close/>
              </a:path>
            </a:pathLst>
          </a:cu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EBD753B-1F04-E641-A243-43EC31FEB503}"/>
              </a:ext>
            </a:extLst>
          </p:cNvPr>
          <p:cNvSpPr txBox="1"/>
          <p:nvPr/>
        </p:nvSpPr>
        <p:spPr>
          <a:xfrm>
            <a:off x="6984282" y="5893874"/>
            <a:ext cx="1813702" cy="369332"/>
          </a:xfrm>
          <a:prstGeom prst="rect">
            <a:avLst/>
          </a:prstGeom>
          <a:noFill/>
        </p:spPr>
        <p:txBody>
          <a:bodyPr wrap="none" rtlCol="0">
            <a:spAutoFit/>
          </a:bodyPr>
          <a:lstStyle/>
          <a:p>
            <a:r>
              <a:rPr lang="en-US" dirty="0">
                <a:solidFill>
                  <a:schemeClr val="accent1"/>
                </a:solidFill>
              </a:rPr>
              <a:t>partial regression</a:t>
            </a:r>
          </a:p>
        </p:txBody>
      </p:sp>
      <p:sp>
        <p:nvSpPr>
          <p:cNvPr id="27" name="TextBox 26">
            <a:extLst>
              <a:ext uri="{FF2B5EF4-FFF2-40B4-BE49-F238E27FC236}">
                <a16:creationId xmlns:a16="http://schemas.microsoft.com/office/drawing/2014/main" id="{D694F68B-ACC0-9549-93FD-6506289E63C2}"/>
              </a:ext>
            </a:extLst>
          </p:cNvPr>
          <p:cNvSpPr txBox="1"/>
          <p:nvPr/>
        </p:nvSpPr>
        <p:spPr>
          <a:xfrm>
            <a:off x="9661301" y="5914861"/>
            <a:ext cx="2326663" cy="369332"/>
          </a:xfrm>
          <a:prstGeom prst="rect">
            <a:avLst/>
          </a:prstGeom>
          <a:noFill/>
        </p:spPr>
        <p:txBody>
          <a:bodyPr wrap="none" rtlCol="0">
            <a:spAutoFit/>
          </a:bodyPr>
          <a:lstStyle/>
          <a:p>
            <a:r>
              <a:rPr lang="en-US" dirty="0">
                <a:solidFill>
                  <a:schemeClr val="accent1"/>
                </a:solidFill>
              </a:rPr>
              <a:t>Semi-partial regression</a:t>
            </a:r>
          </a:p>
        </p:txBody>
      </p:sp>
      <p:sp>
        <p:nvSpPr>
          <p:cNvPr id="28" name="TextBox 27">
            <a:extLst>
              <a:ext uri="{FF2B5EF4-FFF2-40B4-BE49-F238E27FC236}">
                <a16:creationId xmlns:a16="http://schemas.microsoft.com/office/drawing/2014/main" id="{8D4CDFA9-AC34-F540-B7DC-15527787244C}"/>
              </a:ext>
            </a:extLst>
          </p:cNvPr>
          <p:cNvSpPr txBox="1"/>
          <p:nvPr/>
        </p:nvSpPr>
        <p:spPr>
          <a:xfrm>
            <a:off x="6760103" y="6106735"/>
            <a:ext cx="2351926" cy="261610"/>
          </a:xfrm>
          <a:prstGeom prst="rect">
            <a:avLst/>
          </a:prstGeom>
          <a:noFill/>
        </p:spPr>
        <p:txBody>
          <a:bodyPr wrap="none" rtlCol="0">
            <a:spAutoFit/>
          </a:bodyPr>
          <a:lstStyle/>
          <a:p>
            <a:r>
              <a:rPr lang="en-US" sz="1100" dirty="0"/>
              <a:t>Regress out covariate from IV and DV</a:t>
            </a:r>
          </a:p>
        </p:txBody>
      </p:sp>
      <p:sp>
        <p:nvSpPr>
          <p:cNvPr id="29" name="TextBox 28">
            <a:extLst>
              <a:ext uri="{FF2B5EF4-FFF2-40B4-BE49-F238E27FC236}">
                <a16:creationId xmlns:a16="http://schemas.microsoft.com/office/drawing/2014/main" id="{D5D62997-E6AA-E040-9AA8-7196A6995FDB}"/>
              </a:ext>
            </a:extLst>
          </p:cNvPr>
          <p:cNvSpPr txBox="1"/>
          <p:nvPr/>
        </p:nvSpPr>
        <p:spPr>
          <a:xfrm>
            <a:off x="9987661" y="6126036"/>
            <a:ext cx="1866217" cy="261610"/>
          </a:xfrm>
          <a:prstGeom prst="rect">
            <a:avLst/>
          </a:prstGeom>
          <a:noFill/>
        </p:spPr>
        <p:txBody>
          <a:bodyPr wrap="none" rtlCol="0">
            <a:spAutoFit/>
          </a:bodyPr>
          <a:lstStyle/>
          <a:p>
            <a:r>
              <a:rPr lang="en-US" sz="1100" dirty="0"/>
              <a:t>Regress out of DV (or IV) only</a:t>
            </a:r>
          </a:p>
        </p:txBody>
      </p:sp>
      <p:cxnSp>
        <p:nvCxnSpPr>
          <p:cNvPr id="31" name="Straight Arrow Connector 30">
            <a:extLst>
              <a:ext uri="{FF2B5EF4-FFF2-40B4-BE49-F238E27FC236}">
                <a16:creationId xmlns:a16="http://schemas.microsoft.com/office/drawing/2014/main" id="{A89B95BC-B911-7347-BE54-9E05EC0E0611}"/>
              </a:ext>
            </a:extLst>
          </p:cNvPr>
          <p:cNvCxnSpPr>
            <a:cxnSpLocks/>
          </p:cNvCxnSpPr>
          <p:nvPr/>
        </p:nvCxnSpPr>
        <p:spPr>
          <a:xfrm flipH="1">
            <a:off x="7939912" y="3672460"/>
            <a:ext cx="468862" cy="6682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897B4E-3636-B041-9F3A-A6128EEA08C4}"/>
              </a:ext>
            </a:extLst>
          </p:cNvPr>
          <p:cNvSpPr txBox="1"/>
          <p:nvPr/>
        </p:nvSpPr>
        <p:spPr>
          <a:xfrm>
            <a:off x="8177890" y="3256012"/>
            <a:ext cx="1762794" cy="461665"/>
          </a:xfrm>
          <a:prstGeom prst="rect">
            <a:avLst/>
          </a:prstGeom>
          <a:noFill/>
        </p:spPr>
        <p:txBody>
          <a:bodyPr wrap="square" rtlCol="0">
            <a:spAutoFit/>
          </a:bodyPr>
          <a:lstStyle/>
          <a:p>
            <a:r>
              <a:rPr lang="en-US" sz="1200" dirty="0"/>
              <a:t>Shared variance between DV and IV is of interest</a:t>
            </a:r>
          </a:p>
        </p:txBody>
      </p:sp>
      <p:grpSp>
        <p:nvGrpSpPr>
          <p:cNvPr id="4" name="Group 3">
            <a:extLst>
              <a:ext uri="{FF2B5EF4-FFF2-40B4-BE49-F238E27FC236}">
                <a16:creationId xmlns:a16="http://schemas.microsoft.com/office/drawing/2014/main" id="{3F6D15D0-8B68-9D4C-8A65-B70FF1E4212F}"/>
              </a:ext>
            </a:extLst>
          </p:cNvPr>
          <p:cNvGrpSpPr/>
          <p:nvPr/>
        </p:nvGrpSpPr>
        <p:grpSpPr>
          <a:xfrm>
            <a:off x="7222896" y="4625318"/>
            <a:ext cx="850367" cy="466288"/>
            <a:chOff x="7014392" y="4491994"/>
            <a:chExt cx="850367" cy="466288"/>
          </a:xfrm>
          <a:pattFill prst="wdUpDiag">
            <a:fgClr>
              <a:schemeClr val="accent1"/>
            </a:fgClr>
            <a:bgClr>
              <a:schemeClr val="bg1"/>
            </a:bgClr>
          </a:pattFill>
        </p:grpSpPr>
        <p:sp>
          <p:nvSpPr>
            <p:cNvPr id="25" name="Freeform 24">
              <a:extLst>
                <a:ext uri="{FF2B5EF4-FFF2-40B4-BE49-F238E27FC236}">
                  <a16:creationId xmlns:a16="http://schemas.microsoft.com/office/drawing/2014/main" id="{928481FB-0C4F-6F43-A0E4-ED5B37955A3C}"/>
                </a:ext>
              </a:extLst>
            </p:cNvPr>
            <p:cNvSpPr/>
            <p:nvPr/>
          </p:nvSpPr>
          <p:spPr>
            <a:xfrm rot="10800000">
              <a:off x="7158177" y="4493236"/>
              <a:ext cx="706582" cy="465046"/>
            </a:xfrm>
            <a:custGeom>
              <a:avLst/>
              <a:gdLst>
                <a:gd name="connsiteX0" fmla="*/ 581891 w 706582"/>
                <a:gd name="connsiteY0" fmla="*/ 289 h 465046"/>
                <a:gd name="connsiteX1" fmla="*/ 562999 w 706582"/>
                <a:gd name="connsiteY1" fmla="*/ 7846 h 465046"/>
                <a:gd name="connsiteX2" fmla="*/ 532770 w 706582"/>
                <a:gd name="connsiteY2" fmla="*/ 11625 h 465046"/>
                <a:gd name="connsiteX3" fmla="*/ 510099 w 706582"/>
                <a:gd name="connsiteY3" fmla="*/ 15403 h 465046"/>
                <a:gd name="connsiteX4" fmla="*/ 491207 w 706582"/>
                <a:gd name="connsiteY4" fmla="*/ 19182 h 465046"/>
                <a:gd name="connsiteX5" fmla="*/ 476093 w 706582"/>
                <a:gd name="connsiteY5" fmla="*/ 22960 h 465046"/>
                <a:gd name="connsiteX6" fmla="*/ 453422 w 706582"/>
                <a:gd name="connsiteY6" fmla="*/ 26739 h 465046"/>
                <a:gd name="connsiteX7" fmla="*/ 426972 w 706582"/>
                <a:gd name="connsiteY7" fmla="*/ 34296 h 465046"/>
                <a:gd name="connsiteX8" fmla="*/ 389187 w 706582"/>
                <a:gd name="connsiteY8" fmla="*/ 45631 h 465046"/>
                <a:gd name="connsiteX9" fmla="*/ 377851 w 706582"/>
                <a:gd name="connsiteY9" fmla="*/ 49410 h 465046"/>
                <a:gd name="connsiteX10" fmla="*/ 366516 w 706582"/>
                <a:gd name="connsiteY10" fmla="*/ 56967 h 465046"/>
                <a:gd name="connsiteX11" fmla="*/ 343845 w 706582"/>
                <a:gd name="connsiteY11" fmla="*/ 64524 h 465046"/>
                <a:gd name="connsiteX12" fmla="*/ 309838 w 706582"/>
                <a:gd name="connsiteY12" fmla="*/ 87195 h 465046"/>
                <a:gd name="connsiteX13" fmla="*/ 298503 w 706582"/>
                <a:gd name="connsiteY13" fmla="*/ 94752 h 465046"/>
                <a:gd name="connsiteX14" fmla="*/ 287167 w 706582"/>
                <a:gd name="connsiteY14" fmla="*/ 98531 h 465046"/>
                <a:gd name="connsiteX15" fmla="*/ 264496 w 706582"/>
                <a:gd name="connsiteY15" fmla="*/ 113645 h 465046"/>
                <a:gd name="connsiteX16" fmla="*/ 253161 w 706582"/>
                <a:gd name="connsiteY16" fmla="*/ 121202 h 465046"/>
                <a:gd name="connsiteX17" fmla="*/ 245604 w 706582"/>
                <a:gd name="connsiteY17" fmla="*/ 132537 h 465046"/>
                <a:gd name="connsiteX18" fmla="*/ 234268 w 706582"/>
                <a:gd name="connsiteY18" fmla="*/ 136316 h 465046"/>
                <a:gd name="connsiteX19" fmla="*/ 211597 w 706582"/>
                <a:gd name="connsiteY19" fmla="*/ 151430 h 465046"/>
                <a:gd name="connsiteX20" fmla="*/ 200261 w 706582"/>
                <a:gd name="connsiteY20" fmla="*/ 158987 h 465046"/>
                <a:gd name="connsiteX21" fmla="*/ 188926 w 706582"/>
                <a:gd name="connsiteY21" fmla="*/ 166544 h 465046"/>
                <a:gd name="connsiteX22" fmla="*/ 177590 w 706582"/>
                <a:gd name="connsiteY22" fmla="*/ 177879 h 465046"/>
                <a:gd name="connsiteX23" fmla="*/ 154919 w 706582"/>
                <a:gd name="connsiteY23" fmla="*/ 192993 h 465046"/>
                <a:gd name="connsiteX24" fmla="*/ 147362 w 706582"/>
                <a:gd name="connsiteY24" fmla="*/ 204329 h 465046"/>
                <a:gd name="connsiteX25" fmla="*/ 136027 w 706582"/>
                <a:gd name="connsiteY25" fmla="*/ 211886 h 465046"/>
                <a:gd name="connsiteX26" fmla="*/ 120913 w 706582"/>
                <a:gd name="connsiteY26" fmla="*/ 234557 h 465046"/>
                <a:gd name="connsiteX27" fmla="*/ 98242 w 706582"/>
                <a:gd name="connsiteY27" fmla="*/ 268564 h 465046"/>
                <a:gd name="connsiteX28" fmla="*/ 90685 w 706582"/>
                <a:gd name="connsiteY28" fmla="*/ 279899 h 465046"/>
                <a:gd name="connsiteX29" fmla="*/ 79349 w 706582"/>
                <a:gd name="connsiteY29" fmla="*/ 291235 h 465046"/>
                <a:gd name="connsiteX30" fmla="*/ 64235 w 706582"/>
                <a:gd name="connsiteY30" fmla="*/ 313906 h 465046"/>
                <a:gd name="connsiteX31" fmla="*/ 41564 w 706582"/>
                <a:gd name="connsiteY31" fmla="*/ 347912 h 465046"/>
                <a:gd name="connsiteX32" fmla="*/ 18893 w 706582"/>
                <a:gd name="connsiteY32" fmla="*/ 381919 h 465046"/>
                <a:gd name="connsiteX33" fmla="*/ 11336 w 706582"/>
                <a:gd name="connsiteY33" fmla="*/ 393254 h 465046"/>
                <a:gd name="connsiteX34" fmla="*/ 3779 w 706582"/>
                <a:gd name="connsiteY34" fmla="*/ 415926 h 465046"/>
                <a:gd name="connsiteX35" fmla="*/ 0 w 706582"/>
                <a:gd name="connsiteY35" fmla="*/ 427261 h 465046"/>
                <a:gd name="connsiteX36" fmla="*/ 3779 w 706582"/>
                <a:gd name="connsiteY36" fmla="*/ 438597 h 465046"/>
                <a:gd name="connsiteX37" fmla="*/ 132248 w 706582"/>
                <a:gd name="connsiteY37" fmla="*/ 461268 h 465046"/>
                <a:gd name="connsiteX38" fmla="*/ 215375 w 706582"/>
                <a:gd name="connsiteY38" fmla="*/ 465046 h 465046"/>
                <a:gd name="connsiteX39" fmla="*/ 298503 w 706582"/>
                <a:gd name="connsiteY39" fmla="*/ 461268 h 465046"/>
                <a:gd name="connsiteX40" fmla="*/ 343845 w 706582"/>
                <a:gd name="connsiteY40" fmla="*/ 453711 h 465046"/>
                <a:gd name="connsiteX41" fmla="*/ 358959 w 706582"/>
                <a:gd name="connsiteY41" fmla="*/ 449932 h 465046"/>
                <a:gd name="connsiteX42" fmla="*/ 381630 w 706582"/>
                <a:gd name="connsiteY42" fmla="*/ 446154 h 465046"/>
                <a:gd name="connsiteX43" fmla="*/ 392966 w 706582"/>
                <a:gd name="connsiteY43" fmla="*/ 442375 h 465046"/>
                <a:gd name="connsiteX44" fmla="*/ 426972 w 706582"/>
                <a:gd name="connsiteY44" fmla="*/ 434818 h 465046"/>
                <a:gd name="connsiteX45" fmla="*/ 460979 w 706582"/>
                <a:gd name="connsiteY45" fmla="*/ 423483 h 465046"/>
                <a:gd name="connsiteX46" fmla="*/ 472314 w 706582"/>
                <a:gd name="connsiteY46" fmla="*/ 419704 h 465046"/>
                <a:gd name="connsiteX47" fmla="*/ 487428 w 706582"/>
                <a:gd name="connsiteY47" fmla="*/ 415926 h 465046"/>
                <a:gd name="connsiteX48" fmla="*/ 510099 w 706582"/>
                <a:gd name="connsiteY48" fmla="*/ 408369 h 465046"/>
                <a:gd name="connsiteX49" fmla="*/ 532770 w 706582"/>
                <a:gd name="connsiteY49" fmla="*/ 400812 h 465046"/>
                <a:gd name="connsiteX50" fmla="*/ 544106 w 706582"/>
                <a:gd name="connsiteY50" fmla="*/ 397033 h 465046"/>
                <a:gd name="connsiteX51" fmla="*/ 555442 w 706582"/>
                <a:gd name="connsiteY51" fmla="*/ 393254 h 465046"/>
                <a:gd name="connsiteX52" fmla="*/ 578113 w 706582"/>
                <a:gd name="connsiteY52" fmla="*/ 381919 h 465046"/>
                <a:gd name="connsiteX53" fmla="*/ 600784 w 706582"/>
                <a:gd name="connsiteY53" fmla="*/ 366805 h 465046"/>
                <a:gd name="connsiteX54" fmla="*/ 612119 w 706582"/>
                <a:gd name="connsiteY54" fmla="*/ 359248 h 465046"/>
                <a:gd name="connsiteX55" fmla="*/ 619676 w 706582"/>
                <a:gd name="connsiteY55" fmla="*/ 347912 h 465046"/>
                <a:gd name="connsiteX56" fmla="*/ 653683 w 706582"/>
                <a:gd name="connsiteY56" fmla="*/ 329020 h 465046"/>
                <a:gd name="connsiteX57" fmla="*/ 676354 w 706582"/>
                <a:gd name="connsiteY57" fmla="*/ 313906 h 465046"/>
                <a:gd name="connsiteX58" fmla="*/ 683911 w 706582"/>
                <a:gd name="connsiteY58" fmla="*/ 302570 h 465046"/>
                <a:gd name="connsiteX59" fmla="*/ 706582 w 706582"/>
                <a:gd name="connsiteY59" fmla="*/ 283678 h 465046"/>
                <a:gd name="connsiteX60" fmla="*/ 695247 w 706582"/>
                <a:gd name="connsiteY60" fmla="*/ 279899 h 465046"/>
                <a:gd name="connsiteX61" fmla="*/ 691468 w 706582"/>
                <a:gd name="connsiteY61" fmla="*/ 268564 h 465046"/>
                <a:gd name="connsiteX62" fmla="*/ 687689 w 706582"/>
                <a:gd name="connsiteY62" fmla="*/ 249671 h 465046"/>
                <a:gd name="connsiteX63" fmla="*/ 680132 w 706582"/>
                <a:gd name="connsiteY63" fmla="*/ 227000 h 465046"/>
                <a:gd name="connsiteX64" fmla="*/ 676354 w 706582"/>
                <a:gd name="connsiteY64" fmla="*/ 215664 h 465046"/>
                <a:gd name="connsiteX65" fmla="*/ 665018 w 706582"/>
                <a:gd name="connsiteY65" fmla="*/ 208107 h 465046"/>
                <a:gd name="connsiteX66" fmla="*/ 649904 w 706582"/>
                <a:gd name="connsiteY66" fmla="*/ 189215 h 465046"/>
                <a:gd name="connsiteX67" fmla="*/ 646126 w 706582"/>
                <a:gd name="connsiteY67" fmla="*/ 177879 h 465046"/>
                <a:gd name="connsiteX68" fmla="*/ 638569 w 706582"/>
                <a:gd name="connsiteY68" fmla="*/ 166544 h 465046"/>
                <a:gd name="connsiteX69" fmla="*/ 631012 w 706582"/>
                <a:gd name="connsiteY69" fmla="*/ 143873 h 465046"/>
                <a:gd name="connsiteX70" fmla="*/ 627233 w 706582"/>
                <a:gd name="connsiteY70" fmla="*/ 132537 h 465046"/>
                <a:gd name="connsiteX71" fmla="*/ 623455 w 706582"/>
                <a:gd name="connsiteY71" fmla="*/ 121202 h 465046"/>
                <a:gd name="connsiteX72" fmla="*/ 615898 w 706582"/>
                <a:gd name="connsiteY72" fmla="*/ 109866 h 465046"/>
                <a:gd name="connsiteX73" fmla="*/ 608341 w 706582"/>
                <a:gd name="connsiteY73" fmla="*/ 87195 h 465046"/>
                <a:gd name="connsiteX74" fmla="*/ 597005 w 706582"/>
                <a:gd name="connsiteY74" fmla="*/ 53188 h 465046"/>
                <a:gd name="connsiteX75" fmla="*/ 585670 w 706582"/>
                <a:gd name="connsiteY75" fmla="*/ 19182 h 465046"/>
                <a:gd name="connsiteX76" fmla="*/ 581891 w 706582"/>
                <a:gd name="connsiteY76" fmla="*/ 289 h 46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06582" h="465046">
                  <a:moveTo>
                    <a:pt x="581891" y="289"/>
                  </a:moveTo>
                  <a:cubicBezTo>
                    <a:pt x="578113" y="-1600"/>
                    <a:pt x="569608" y="6321"/>
                    <a:pt x="562999" y="7846"/>
                  </a:cubicBezTo>
                  <a:cubicBezTo>
                    <a:pt x="553104" y="10129"/>
                    <a:pt x="542823" y="10189"/>
                    <a:pt x="532770" y="11625"/>
                  </a:cubicBezTo>
                  <a:cubicBezTo>
                    <a:pt x="525186" y="12708"/>
                    <a:pt x="517637" y="14033"/>
                    <a:pt x="510099" y="15403"/>
                  </a:cubicBezTo>
                  <a:cubicBezTo>
                    <a:pt x="503781" y="16552"/>
                    <a:pt x="497476" y="17789"/>
                    <a:pt x="491207" y="19182"/>
                  </a:cubicBezTo>
                  <a:cubicBezTo>
                    <a:pt x="486138" y="20309"/>
                    <a:pt x="481185" y="21942"/>
                    <a:pt x="476093" y="22960"/>
                  </a:cubicBezTo>
                  <a:cubicBezTo>
                    <a:pt x="468581" y="24462"/>
                    <a:pt x="460934" y="25237"/>
                    <a:pt x="453422" y="26739"/>
                  </a:cubicBezTo>
                  <a:cubicBezTo>
                    <a:pt x="433719" y="30680"/>
                    <a:pt x="443790" y="29491"/>
                    <a:pt x="426972" y="34296"/>
                  </a:cubicBezTo>
                  <a:cubicBezTo>
                    <a:pt x="386994" y="45718"/>
                    <a:pt x="443070" y="27670"/>
                    <a:pt x="389187" y="45631"/>
                  </a:cubicBezTo>
                  <a:cubicBezTo>
                    <a:pt x="385408" y="46891"/>
                    <a:pt x="381165" y="47201"/>
                    <a:pt x="377851" y="49410"/>
                  </a:cubicBezTo>
                  <a:cubicBezTo>
                    <a:pt x="374073" y="51929"/>
                    <a:pt x="370666" y="55123"/>
                    <a:pt x="366516" y="56967"/>
                  </a:cubicBezTo>
                  <a:cubicBezTo>
                    <a:pt x="359237" y="60202"/>
                    <a:pt x="350473" y="60105"/>
                    <a:pt x="343845" y="64524"/>
                  </a:cubicBezTo>
                  <a:lnTo>
                    <a:pt x="309838" y="87195"/>
                  </a:lnTo>
                  <a:cubicBezTo>
                    <a:pt x="306060" y="89714"/>
                    <a:pt x="302811" y="93316"/>
                    <a:pt x="298503" y="94752"/>
                  </a:cubicBezTo>
                  <a:cubicBezTo>
                    <a:pt x="294724" y="96012"/>
                    <a:pt x="290649" y="96597"/>
                    <a:pt x="287167" y="98531"/>
                  </a:cubicBezTo>
                  <a:cubicBezTo>
                    <a:pt x="279228" y="102942"/>
                    <a:pt x="272053" y="108607"/>
                    <a:pt x="264496" y="113645"/>
                  </a:cubicBezTo>
                  <a:lnTo>
                    <a:pt x="253161" y="121202"/>
                  </a:lnTo>
                  <a:cubicBezTo>
                    <a:pt x="250642" y="124980"/>
                    <a:pt x="249150" y="129700"/>
                    <a:pt x="245604" y="132537"/>
                  </a:cubicBezTo>
                  <a:cubicBezTo>
                    <a:pt x="242494" y="135025"/>
                    <a:pt x="237750" y="134382"/>
                    <a:pt x="234268" y="136316"/>
                  </a:cubicBezTo>
                  <a:cubicBezTo>
                    <a:pt x="226329" y="140727"/>
                    <a:pt x="219154" y="146392"/>
                    <a:pt x="211597" y="151430"/>
                  </a:cubicBezTo>
                  <a:lnTo>
                    <a:pt x="200261" y="158987"/>
                  </a:lnTo>
                  <a:cubicBezTo>
                    <a:pt x="196483" y="161506"/>
                    <a:pt x="192137" y="163333"/>
                    <a:pt x="188926" y="166544"/>
                  </a:cubicBezTo>
                  <a:cubicBezTo>
                    <a:pt x="185147" y="170322"/>
                    <a:pt x="181808" y="174598"/>
                    <a:pt x="177590" y="177879"/>
                  </a:cubicBezTo>
                  <a:cubicBezTo>
                    <a:pt x="170421" y="183455"/>
                    <a:pt x="154919" y="192993"/>
                    <a:pt x="154919" y="192993"/>
                  </a:cubicBezTo>
                  <a:cubicBezTo>
                    <a:pt x="152400" y="196772"/>
                    <a:pt x="150573" y="201118"/>
                    <a:pt x="147362" y="204329"/>
                  </a:cubicBezTo>
                  <a:cubicBezTo>
                    <a:pt x="144151" y="207540"/>
                    <a:pt x="139017" y="208468"/>
                    <a:pt x="136027" y="211886"/>
                  </a:cubicBezTo>
                  <a:cubicBezTo>
                    <a:pt x="130046" y="218721"/>
                    <a:pt x="125951" y="227000"/>
                    <a:pt x="120913" y="234557"/>
                  </a:cubicBezTo>
                  <a:lnTo>
                    <a:pt x="98242" y="268564"/>
                  </a:lnTo>
                  <a:cubicBezTo>
                    <a:pt x="95723" y="272342"/>
                    <a:pt x="93896" y="276688"/>
                    <a:pt x="90685" y="279899"/>
                  </a:cubicBezTo>
                  <a:cubicBezTo>
                    <a:pt x="86906" y="283678"/>
                    <a:pt x="82630" y="287017"/>
                    <a:pt x="79349" y="291235"/>
                  </a:cubicBezTo>
                  <a:cubicBezTo>
                    <a:pt x="73773" y="298404"/>
                    <a:pt x="69273" y="306349"/>
                    <a:pt x="64235" y="313906"/>
                  </a:cubicBezTo>
                  <a:lnTo>
                    <a:pt x="41564" y="347912"/>
                  </a:lnTo>
                  <a:lnTo>
                    <a:pt x="18893" y="381919"/>
                  </a:lnTo>
                  <a:cubicBezTo>
                    <a:pt x="16374" y="385697"/>
                    <a:pt x="12772" y="388946"/>
                    <a:pt x="11336" y="393254"/>
                  </a:cubicBezTo>
                  <a:lnTo>
                    <a:pt x="3779" y="415926"/>
                  </a:lnTo>
                  <a:lnTo>
                    <a:pt x="0" y="427261"/>
                  </a:lnTo>
                  <a:cubicBezTo>
                    <a:pt x="1260" y="431040"/>
                    <a:pt x="963" y="435781"/>
                    <a:pt x="3779" y="438597"/>
                  </a:cubicBezTo>
                  <a:cubicBezTo>
                    <a:pt x="36833" y="471651"/>
                    <a:pt x="92713" y="459586"/>
                    <a:pt x="132248" y="461268"/>
                  </a:cubicBezTo>
                  <a:lnTo>
                    <a:pt x="215375" y="465046"/>
                  </a:lnTo>
                  <a:cubicBezTo>
                    <a:pt x="243084" y="463787"/>
                    <a:pt x="270831" y="463176"/>
                    <a:pt x="298503" y="461268"/>
                  </a:cubicBezTo>
                  <a:cubicBezTo>
                    <a:pt x="309925" y="460480"/>
                    <a:pt x="331640" y="456423"/>
                    <a:pt x="343845" y="453711"/>
                  </a:cubicBezTo>
                  <a:cubicBezTo>
                    <a:pt x="348914" y="452584"/>
                    <a:pt x="353867" y="450950"/>
                    <a:pt x="358959" y="449932"/>
                  </a:cubicBezTo>
                  <a:cubicBezTo>
                    <a:pt x="366471" y="448430"/>
                    <a:pt x="374073" y="447413"/>
                    <a:pt x="381630" y="446154"/>
                  </a:cubicBezTo>
                  <a:cubicBezTo>
                    <a:pt x="385409" y="444894"/>
                    <a:pt x="389102" y="443341"/>
                    <a:pt x="392966" y="442375"/>
                  </a:cubicBezTo>
                  <a:cubicBezTo>
                    <a:pt x="414561" y="436976"/>
                    <a:pt x="407560" y="440642"/>
                    <a:pt x="426972" y="434818"/>
                  </a:cubicBezTo>
                  <a:cubicBezTo>
                    <a:pt x="438417" y="431384"/>
                    <a:pt x="449643" y="427262"/>
                    <a:pt x="460979" y="423483"/>
                  </a:cubicBezTo>
                  <a:cubicBezTo>
                    <a:pt x="464757" y="422224"/>
                    <a:pt x="468450" y="420670"/>
                    <a:pt x="472314" y="419704"/>
                  </a:cubicBezTo>
                  <a:cubicBezTo>
                    <a:pt x="477352" y="418445"/>
                    <a:pt x="482454" y="417418"/>
                    <a:pt x="487428" y="415926"/>
                  </a:cubicBezTo>
                  <a:cubicBezTo>
                    <a:pt x="495058" y="413637"/>
                    <a:pt x="502542" y="410888"/>
                    <a:pt x="510099" y="408369"/>
                  </a:cubicBezTo>
                  <a:lnTo>
                    <a:pt x="532770" y="400812"/>
                  </a:lnTo>
                  <a:lnTo>
                    <a:pt x="544106" y="397033"/>
                  </a:lnTo>
                  <a:cubicBezTo>
                    <a:pt x="547885" y="395773"/>
                    <a:pt x="552128" y="395463"/>
                    <a:pt x="555442" y="393254"/>
                  </a:cubicBezTo>
                  <a:cubicBezTo>
                    <a:pt x="570091" y="383488"/>
                    <a:pt x="562469" y="387133"/>
                    <a:pt x="578113" y="381919"/>
                  </a:cubicBezTo>
                  <a:lnTo>
                    <a:pt x="600784" y="366805"/>
                  </a:lnTo>
                  <a:lnTo>
                    <a:pt x="612119" y="359248"/>
                  </a:lnTo>
                  <a:cubicBezTo>
                    <a:pt x="614638" y="355469"/>
                    <a:pt x="616258" y="350903"/>
                    <a:pt x="619676" y="347912"/>
                  </a:cubicBezTo>
                  <a:cubicBezTo>
                    <a:pt x="635667" y="333919"/>
                    <a:pt x="638113" y="334209"/>
                    <a:pt x="653683" y="329020"/>
                  </a:cubicBezTo>
                  <a:cubicBezTo>
                    <a:pt x="661240" y="323982"/>
                    <a:pt x="671316" y="321463"/>
                    <a:pt x="676354" y="313906"/>
                  </a:cubicBezTo>
                  <a:cubicBezTo>
                    <a:pt x="678873" y="310127"/>
                    <a:pt x="681004" y="306059"/>
                    <a:pt x="683911" y="302570"/>
                  </a:cubicBezTo>
                  <a:cubicBezTo>
                    <a:pt x="693001" y="291663"/>
                    <a:pt x="695439" y="291107"/>
                    <a:pt x="706582" y="283678"/>
                  </a:cubicBezTo>
                  <a:cubicBezTo>
                    <a:pt x="702804" y="282418"/>
                    <a:pt x="698063" y="282715"/>
                    <a:pt x="695247" y="279899"/>
                  </a:cubicBezTo>
                  <a:cubicBezTo>
                    <a:pt x="692431" y="277083"/>
                    <a:pt x="692434" y="272428"/>
                    <a:pt x="691468" y="268564"/>
                  </a:cubicBezTo>
                  <a:cubicBezTo>
                    <a:pt x="689910" y="262333"/>
                    <a:pt x="689379" y="255867"/>
                    <a:pt x="687689" y="249671"/>
                  </a:cubicBezTo>
                  <a:cubicBezTo>
                    <a:pt x="685593" y="241986"/>
                    <a:pt x="682651" y="234557"/>
                    <a:pt x="680132" y="227000"/>
                  </a:cubicBezTo>
                  <a:cubicBezTo>
                    <a:pt x="678873" y="223221"/>
                    <a:pt x="679668" y="217873"/>
                    <a:pt x="676354" y="215664"/>
                  </a:cubicBezTo>
                  <a:lnTo>
                    <a:pt x="665018" y="208107"/>
                  </a:lnTo>
                  <a:cubicBezTo>
                    <a:pt x="655522" y="179615"/>
                    <a:pt x="669437" y="213632"/>
                    <a:pt x="649904" y="189215"/>
                  </a:cubicBezTo>
                  <a:cubicBezTo>
                    <a:pt x="647416" y="186105"/>
                    <a:pt x="647907" y="181442"/>
                    <a:pt x="646126" y="177879"/>
                  </a:cubicBezTo>
                  <a:cubicBezTo>
                    <a:pt x="644095" y="173817"/>
                    <a:pt x="640413" y="170694"/>
                    <a:pt x="638569" y="166544"/>
                  </a:cubicBezTo>
                  <a:cubicBezTo>
                    <a:pt x="635334" y="159265"/>
                    <a:pt x="633531" y="151430"/>
                    <a:pt x="631012" y="143873"/>
                  </a:cubicBezTo>
                  <a:lnTo>
                    <a:pt x="627233" y="132537"/>
                  </a:lnTo>
                  <a:cubicBezTo>
                    <a:pt x="625974" y="128759"/>
                    <a:pt x="625664" y="124516"/>
                    <a:pt x="623455" y="121202"/>
                  </a:cubicBezTo>
                  <a:cubicBezTo>
                    <a:pt x="620936" y="117423"/>
                    <a:pt x="617742" y="114016"/>
                    <a:pt x="615898" y="109866"/>
                  </a:cubicBezTo>
                  <a:cubicBezTo>
                    <a:pt x="612663" y="102587"/>
                    <a:pt x="610860" y="94752"/>
                    <a:pt x="608341" y="87195"/>
                  </a:cubicBezTo>
                  <a:lnTo>
                    <a:pt x="597005" y="53188"/>
                  </a:lnTo>
                  <a:lnTo>
                    <a:pt x="585670" y="19182"/>
                  </a:lnTo>
                  <a:cubicBezTo>
                    <a:pt x="581493" y="6650"/>
                    <a:pt x="585669" y="2178"/>
                    <a:pt x="581891" y="2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FD5D8E9D-2EED-0C4F-8021-29A1168A058B}"/>
                </a:ext>
              </a:extLst>
            </p:cNvPr>
            <p:cNvSpPr/>
            <p:nvPr/>
          </p:nvSpPr>
          <p:spPr>
            <a:xfrm rot="21526860">
              <a:off x="7014392" y="4491994"/>
              <a:ext cx="706582" cy="465046"/>
            </a:xfrm>
            <a:custGeom>
              <a:avLst/>
              <a:gdLst>
                <a:gd name="connsiteX0" fmla="*/ 581891 w 706582"/>
                <a:gd name="connsiteY0" fmla="*/ 289 h 465046"/>
                <a:gd name="connsiteX1" fmla="*/ 562999 w 706582"/>
                <a:gd name="connsiteY1" fmla="*/ 7846 h 465046"/>
                <a:gd name="connsiteX2" fmla="*/ 532770 w 706582"/>
                <a:gd name="connsiteY2" fmla="*/ 11625 h 465046"/>
                <a:gd name="connsiteX3" fmla="*/ 510099 w 706582"/>
                <a:gd name="connsiteY3" fmla="*/ 15403 h 465046"/>
                <a:gd name="connsiteX4" fmla="*/ 491207 w 706582"/>
                <a:gd name="connsiteY4" fmla="*/ 19182 h 465046"/>
                <a:gd name="connsiteX5" fmla="*/ 476093 w 706582"/>
                <a:gd name="connsiteY5" fmla="*/ 22960 h 465046"/>
                <a:gd name="connsiteX6" fmla="*/ 453422 w 706582"/>
                <a:gd name="connsiteY6" fmla="*/ 26739 h 465046"/>
                <a:gd name="connsiteX7" fmla="*/ 426972 w 706582"/>
                <a:gd name="connsiteY7" fmla="*/ 34296 h 465046"/>
                <a:gd name="connsiteX8" fmla="*/ 389187 w 706582"/>
                <a:gd name="connsiteY8" fmla="*/ 45631 h 465046"/>
                <a:gd name="connsiteX9" fmla="*/ 377851 w 706582"/>
                <a:gd name="connsiteY9" fmla="*/ 49410 h 465046"/>
                <a:gd name="connsiteX10" fmla="*/ 366516 w 706582"/>
                <a:gd name="connsiteY10" fmla="*/ 56967 h 465046"/>
                <a:gd name="connsiteX11" fmla="*/ 343845 w 706582"/>
                <a:gd name="connsiteY11" fmla="*/ 64524 h 465046"/>
                <a:gd name="connsiteX12" fmla="*/ 309838 w 706582"/>
                <a:gd name="connsiteY12" fmla="*/ 87195 h 465046"/>
                <a:gd name="connsiteX13" fmla="*/ 298503 w 706582"/>
                <a:gd name="connsiteY13" fmla="*/ 94752 h 465046"/>
                <a:gd name="connsiteX14" fmla="*/ 287167 w 706582"/>
                <a:gd name="connsiteY14" fmla="*/ 98531 h 465046"/>
                <a:gd name="connsiteX15" fmla="*/ 264496 w 706582"/>
                <a:gd name="connsiteY15" fmla="*/ 113645 h 465046"/>
                <a:gd name="connsiteX16" fmla="*/ 253161 w 706582"/>
                <a:gd name="connsiteY16" fmla="*/ 121202 h 465046"/>
                <a:gd name="connsiteX17" fmla="*/ 245604 w 706582"/>
                <a:gd name="connsiteY17" fmla="*/ 132537 h 465046"/>
                <a:gd name="connsiteX18" fmla="*/ 234268 w 706582"/>
                <a:gd name="connsiteY18" fmla="*/ 136316 h 465046"/>
                <a:gd name="connsiteX19" fmla="*/ 211597 w 706582"/>
                <a:gd name="connsiteY19" fmla="*/ 151430 h 465046"/>
                <a:gd name="connsiteX20" fmla="*/ 200261 w 706582"/>
                <a:gd name="connsiteY20" fmla="*/ 158987 h 465046"/>
                <a:gd name="connsiteX21" fmla="*/ 188926 w 706582"/>
                <a:gd name="connsiteY21" fmla="*/ 166544 h 465046"/>
                <a:gd name="connsiteX22" fmla="*/ 177590 w 706582"/>
                <a:gd name="connsiteY22" fmla="*/ 177879 h 465046"/>
                <a:gd name="connsiteX23" fmla="*/ 154919 w 706582"/>
                <a:gd name="connsiteY23" fmla="*/ 192993 h 465046"/>
                <a:gd name="connsiteX24" fmla="*/ 147362 w 706582"/>
                <a:gd name="connsiteY24" fmla="*/ 204329 h 465046"/>
                <a:gd name="connsiteX25" fmla="*/ 136027 w 706582"/>
                <a:gd name="connsiteY25" fmla="*/ 211886 h 465046"/>
                <a:gd name="connsiteX26" fmla="*/ 120913 w 706582"/>
                <a:gd name="connsiteY26" fmla="*/ 234557 h 465046"/>
                <a:gd name="connsiteX27" fmla="*/ 98242 w 706582"/>
                <a:gd name="connsiteY27" fmla="*/ 268564 h 465046"/>
                <a:gd name="connsiteX28" fmla="*/ 90685 w 706582"/>
                <a:gd name="connsiteY28" fmla="*/ 279899 h 465046"/>
                <a:gd name="connsiteX29" fmla="*/ 79349 w 706582"/>
                <a:gd name="connsiteY29" fmla="*/ 291235 h 465046"/>
                <a:gd name="connsiteX30" fmla="*/ 64235 w 706582"/>
                <a:gd name="connsiteY30" fmla="*/ 313906 h 465046"/>
                <a:gd name="connsiteX31" fmla="*/ 41564 w 706582"/>
                <a:gd name="connsiteY31" fmla="*/ 347912 h 465046"/>
                <a:gd name="connsiteX32" fmla="*/ 18893 w 706582"/>
                <a:gd name="connsiteY32" fmla="*/ 381919 h 465046"/>
                <a:gd name="connsiteX33" fmla="*/ 11336 w 706582"/>
                <a:gd name="connsiteY33" fmla="*/ 393254 h 465046"/>
                <a:gd name="connsiteX34" fmla="*/ 3779 w 706582"/>
                <a:gd name="connsiteY34" fmla="*/ 415926 h 465046"/>
                <a:gd name="connsiteX35" fmla="*/ 0 w 706582"/>
                <a:gd name="connsiteY35" fmla="*/ 427261 h 465046"/>
                <a:gd name="connsiteX36" fmla="*/ 3779 w 706582"/>
                <a:gd name="connsiteY36" fmla="*/ 438597 h 465046"/>
                <a:gd name="connsiteX37" fmla="*/ 132248 w 706582"/>
                <a:gd name="connsiteY37" fmla="*/ 461268 h 465046"/>
                <a:gd name="connsiteX38" fmla="*/ 215375 w 706582"/>
                <a:gd name="connsiteY38" fmla="*/ 465046 h 465046"/>
                <a:gd name="connsiteX39" fmla="*/ 298503 w 706582"/>
                <a:gd name="connsiteY39" fmla="*/ 461268 h 465046"/>
                <a:gd name="connsiteX40" fmla="*/ 343845 w 706582"/>
                <a:gd name="connsiteY40" fmla="*/ 453711 h 465046"/>
                <a:gd name="connsiteX41" fmla="*/ 358959 w 706582"/>
                <a:gd name="connsiteY41" fmla="*/ 449932 h 465046"/>
                <a:gd name="connsiteX42" fmla="*/ 381630 w 706582"/>
                <a:gd name="connsiteY42" fmla="*/ 446154 h 465046"/>
                <a:gd name="connsiteX43" fmla="*/ 392966 w 706582"/>
                <a:gd name="connsiteY43" fmla="*/ 442375 h 465046"/>
                <a:gd name="connsiteX44" fmla="*/ 426972 w 706582"/>
                <a:gd name="connsiteY44" fmla="*/ 434818 h 465046"/>
                <a:gd name="connsiteX45" fmla="*/ 460979 w 706582"/>
                <a:gd name="connsiteY45" fmla="*/ 423483 h 465046"/>
                <a:gd name="connsiteX46" fmla="*/ 472314 w 706582"/>
                <a:gd name="connsiteY46" fmla="*/ 419704 h 465046"/>
                <a:gd name="connsiteX47" fmla="*/ 487428 w 706582"/>
                <a:gd name="connsiteY47" fmla="*/ 415926 h 465046"/>
                <a:gd name="connsiteX48" fmla="*/ 510099 w 706582"/>
                <a:gd name="connsiteY48" fmla="*/ 408369 h 465046"/>
                <a:gd name="connsiteX49" fmla="*/ 532770 w 706582"/>
                <a:gd name="connsiteY49" fmla="*/ 400812 h 465046"/>
                <a:gd name="connsiteX50" fmla="*/ 544106 w 706582"/>
                <a:gd name="connsiteY50" fmla="*/ 397033 h 465046"/>
                <a:gd name="connsiteX51" fmla="*/ 555442 w 706582"/>
                <a:gd name="connsiteY51" fmla="*/ 393254 h 465046"/>
                <a:gd name="connsiteX52" fmla="*/ 578113 w 706582"/>
                <a:gd name="connsiteY52" fmla="*/ 381919 h 465046"/>
                <a:gd name="connsiteX53" fmla="*/ 600784 w 706582"/>
                <a:gd name="connsiteY53" fmla="*/ 366805 h 465046"/>
                <a:gd name="connsiteX54" fmla="*/ 612119 w 706582"/>
                <a:gd name="connsiteY54" fmla="*/ 359248 h 465046"/>
                <a:gd name="connsiteX55" fmla="*/ 619676 w 706582"/>
                <a:gd name="connsiteY55" fmla="*/ 347912 h 465046"/>
                <a:gd name="connsiteX56" fmla="*/ 653683 w 706582"/>
                <a:gd name="connsiteY56" fmla="*/ 329020 h 465046"/>
                <a:gd name="connsiteX57" fmla="*/ 676354 w 706582"/>
                <a:gd name="connsiteY57" fmla="*/ 313906 h 465046"/>
                <a:gd name="connsiteX58" fmla="*/ 683911 w 706582"/>
                <a:gd name="connsiteY58" fmla="*/ 302570 h 465046"/>
                <a:gd name="connsiteX59" fmla="*/ 706582 w 706582"/>
                <a:gd name="connsiteY59" fmla="*/ 283678 h 465046"/>
                <a:gd name="connsiteX60" fmla="*/ 695247 w 706582"/>
                <a:gd name="connsiteY60" fmla="*/ 279899 h 465046"/>
                <a:gd name="connsiteX61" fmla="*/ 691468 w 706582"/>
                <a:gd name="connsiteY61" fmla="*/ 268564 h 465046"/>
                <a:gd name="connsiteX62" fmla="*/ 687689 w 706582"/>
                <a:gd name="connsiteY62" fmla="*/ 249671 h 465046"/>
                <a:gd name="connsiteX63" fmla="*/ 680132 w 706582"/>
                <a:gd name="connsiteY63" fmla="*/ 227000 h 465046"/>
                <a:gd name="connsiteX64" fmla="*/ 676354 w 706582"/>
                <a:gd name="connsiteY64" fmla="*/ 215664 h 465046"/>
                <a:gd name="connsiteX65" fmla="*/ 665018 w 706582"/>
                <a:gd name="connsiteY65" fmla="*/ 208107 h 465046"/>
                <a:gd name="connsiteX66" fmla="*/ 649904 w 706582"/>
                <a:gd name="connsiteY66" fmla="*/ 189215 h 465046"/>
                <a:gd name="connsiteX67" fmla="*/ 646126 w 706582"/>
                <a:gd name="connsiteY67" fmla="*/ 177879 h 465046"/>
                <a:gd name="connsiteX68" fmla="*/ 638569 w 706582"/>
                <a:gd name="connsiteY68" fmla="*/ 166544 h 465046"/>
                <a:gd name="connsiteX69" fmla="*/ 631012 w 706582"/>
                <a:gd name="connsiteY69" fmla="*/ 143873 h 465046"/>
                <a:gd name="connsiteX70" fmla="*/ 627233 w 706582"/>
                <a:gd name="connsiteY70" fmla="*/ 132537 h 465046"/>
                <a:gd name="connsiteX71" fmla="*/ 623455 w 706582"/>
                <a:gd name="connsiteY71" fmla="*/ 121202 h 465046"/>
                <a:gd name="connsiteX72" fmla="*/ 615898 w 706582"/>
                <a:gd name="connsiteY72" fmla="*/ 109866 h 465046"/>
                <a:gd name="connsiteX73" fmla="*/ 608341 w 706582"/>
                <a:gd name="connsiteY73" fmla="*/ 87195 h 465046"/>
                <a:gd name="connsiteX74" fmla="*/ 597005 w 706582"/>
                <a:gd name="connsiteY74" fmla="*/ 53188 h 465046"/>
                <a:gd name="connsiteX75" fmla="*/ 585670 w 706582"/>
                <a:gd name="connsiteY75" fmla="*/ 19182 h 465046"/>
                <a:gd name="connsiteX76" fmla="*/ 581891 w 706582"/>
                <a:gd name="connsiteY76" fmla="*/ 289 h 46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06582" h="465046">
                  <a:moveTo>
                    <a:pt x="581891" y="289"/>
                  </a:moveTo>
                  <a:cubicBezTo>
                    <a:pt x="578113" y="-1600"/>
                    <a:pt x="569608" y="6321"/>
                    <a:pt x="562999" y="7846"/>
                  </a:cubicBezTo>
                  <a:cubicBezTo>
                    <a:pt x="553104" y="10129"/>
                    <a:pt x="542823" y="10189"/>
                    <a:pt x="532770" y="11625"/>
                  </a:cubicBezTo>
                  <a:cubicBezTo>
                    <a:pt x="525186" y="12708"/>
                    <a:pt x="517637" y="14033"/>
                    <a:pt x="510099" y="15403"/>
                  </a:cubicBezTo>
                  <a:cubicBezTo>
                    <a:pt x="503781" y="16552"/>
                    <a:pt x="497476" y="17789"/>
                    <a:pt x="491207" y="19182"/>
                  </a:cubicBezTo>
                  <a:cubicBezTo>
                    <a:pt x="486138" y="20309"/>
                    <a:pt x="481185" y="21942"/>
                    <a:pt x="476093" y="22960"/>
                  </a:cubicBezTo>
                  <a:cubicBezTo>
                    <a:pt x="468581" y="24462"/>
                    <a:pt x="460934" y="25237"/>
                    <a:pt x="453422" y="26739"/>
                  </a:cubicBezTo>
                  <a:cubicBezTo>
                    <a:pt x="433719" y="30680"/>
                    <a:pt x="443790" y="29491"/>
                    <a:pt x="426972" y="34296"/>
                  </a:cubicBezTo>
                  <a:cubicBezTo>
                    <a:pt x="386994" y="45718"/>
                    <a:pt x="443070" y="27670"/>
                    <a:pt x="389187" y="45631"/>
                  </a:cubicBezTo>
                  <a:cubicBezTo>
                    <a:pt x="385408" y="46891"/>
                    <a:pt x="381165" y="47201"/>
                    <a:pt x="377851" y="49410"/>
                  </a:cubicBezTo>
                  <a:cubicBezTo>
                    <a:pt x="374073" y="51929"/>
                    <a:pt x="370666" y="55123"/>
                    <a:pt x="366516" y="56967"/>
                  </a:cubicBezTo>
                  <a:cubicBezTo>
                    <a:pt x="359237" y="60202"/>
                    <a:pt x="350473" y="60105"/>
                    <a:pt x="343845" y="64524"/>
                  </a:cubicBezTo>
                  <a:lnTo>
                    <a:pt x="309838" y="87195"/>
                  </a:lnTo>
                  <a:cubicBezTo>
                    <a:pt x="306060" y="89714"/>
                    <a:pt x="302811" y="93316"/>
                    <a:pt x="298503" y="94752"/>
                  </a:cubicBezTo>
                  <a:cubicBezTo>
                    <a:pt x="294724" y="96012"/>
                    <a:pt x="290649" y="96597"/>
                    <a:pt x="287167" y="98531"/>
                  </a:cubicBezTo>
                  <a:cubicBezTo>
                    <a:pt x="279228" y="102942"/>
                    <a:pt x="272053" y="108607"/>
                    <a:pt x="264496" y="113645"/>
                  </a:cubicBezTo>
                  <a:lnTo>
                    <a:pt x="253161" y="121202"/>
                  </a:lnTo>
                  <a:cubicBezTo>
                    <a:pt x="250642" y="124980"/>
                    <a:pt x="249150" y="129700"/>
                    <a:pt x="245604" y="132537"/>
                  </a:cubicBezTo>
                  <a:cubicBezTo>
                    <a:pt x="242494" y="135025"/>
                    <a:pt x="237750" y="134382"/>
                    <a:pt x="234268" y="136316"/>
                  </a:cubicBezTo>
                  <a:cubicBezTo>
                    <a:pt x="226329" y="140727"/>
                    <a:pt x="219154" y="146392"/>
                    <a:pt x="211597" y="151430"/>
                  </a:cubicBezTo>
                  <a:lnTo>
                    <a:pt x="200261" y="158987"/>
                  </a:lnTo>
                  <a:cubicBezTo>
                    <a:pt x="196483" y="161506"/>
                    <a:pt x="192137" y="163333"/>
                    <a:pt x="188926" y="166544"/>
                  </a:cubicBezTo>
                  <a:cubicBezTo>
                    <a:pt x="185147" y="170322"/>
                    <a:pt x="181808" y="174598"/>
                    <a:pt x="177590" y="177879"/>
                  </a:cubicBezTo>
                  <a:cubicBezTo>
                    <a:pt x="170421" y="183455"/>
                    <a:pt x="154919" y="192993"/>
                    <a:pt x="154919" y="192993"/>
                  </a:cubicBezTo>
                  <a:cubicBezTo>
                    <a:pt x="152400" y="196772"/>
                    <a:pt x="150573" y="201118"/>
                    <a:pt x="147362" y="204329"/>
                  </a:cubicBezTo>
                  <a:cubicBezTo>
                    <a:pt x="144151" y="207540"/>
                    <a:pt x="139017" y="208468"/>
                    <a:pt x="136027" y="211886"/>
                  </a:cubicBezTo>
                  <a:cubicBezTo>
                    <a:pt x="130046" y="218721"/>
                    <a:pt x="125951" y="227000"/>
                    <a:pt x="120913" y="234557"/>
                  </a:cubicBezTo>
                  <a:lnTo>
                    <a:pt x="98242" y="268564"/>
                  </a:lnTo>
                  <a:cubicBezTo>
                    <a:pt x="95723" y="272342"/>
                    <a:pt x="93896" y="276688"/>
                    <a:pt x="90685" y="279899"/>
                  </a:cubicBezTo>
                  <a:cubicBezTo>
                    <a:pt x="86906" y="283678"/>
                    <a:pt x="82630" y="287017"/>
                    <a:pt x="79349" y="291235"/>
                  </a:cubicBezTo>
                  <a:cubicBezTo>
                    <a:pt x="73773" y="298404"/>
                    <a:pt x="69273" y="306349"/>
                    <a:pt x="64235" y="313906"/>
                  </a:cubicBezTo>
                  <a:lnTo>
                    <a:pt x="41564" y="347912"/>
                  </a:lnTo>
                  <a:lnTo>
                    <a:pt x="18893" y="381919"/>
                  </a:lnTo>
                  <a:cubicBezTo>
                    <a:pt x="16374" y="385697"/>
                    <a:pt x="12772" y="388946"/>
                    <a:pt x="11336" y="393254"/>
                  </a:cubicBezTo>
                  <a:lnTo>
                    <a:pt x="3779" y="415926"/>
                  </a:lnTo>
                  <a:lnTo>
                    <a:pt x="0" y="427261"/>
                  </a:lnTo>
                  <a:cubicBezTo>
                    <a:pt x="1260" y="431040"/>
                    <a:pt x="963" y="435781"/>
                    <a:pt x="3779" y="438597"/>
                  </a:cubicBezTo>
                  <a:cubicBezTo>
                    <a:pt x="36833" y="471651"/>
                    <a:pt x="92713" y="459586"/>
                    <a:pt x="132248" y="461268"/>
                  </a:cubicBezTo>
                  <a:lnTo>
                    <a:pt x="215375" y="465046"/>
                  </a:lnTo>
                  <a:cubicBezTo>
                    <a:pt x="243084" y="463787"/>
                    <a:pt x="270831" y="463176"/>
                    <a:pt x="298503" y="461268"/>
                  </a:cubicBezTo>
                  <a:cubicBezTo>
                    <a:pt x="309925" y="460480"/>
                    <a:pt x="331640" y="456423"/>
                    <a:pt x="343845" y="453711"/>
                  </a:cubicBezTo>
                  <a:cubicBezTo>
                    <a:pt x="348914" y="452584"/>
                    <a:pt x="353867" y="450950"/>
                    <a:pt x="358959" y="449932"/>
                  </a:cubicBezTo>
                  <a:cubicBezTo>
                    <a:pt x="366471" y="448430"/>
                    <a:pt x="374073" y="447413"/>
                    <a:pt x="381630" y="446154"/>
                  </a:cubicBezTo>
                  <a:cubicBezTo>
                    <a:pt x="385409" y="444894"/>
                    <a:pt x="389102" y="443341"/>
                    <a:pt x="392966" y="442375"/>
                  </a:cubicBezTo>
                  <a:cubicBezTo>
                    <a:pt x="414561" y="436976"/>
                    <a:pt x="407560" y="440642"/>
                    <a:pt x="426972" y="434818"/>
                  </a:cubicBezTo>
                  <a:cubicBezTo>
                    <a:pt x="438417" y="431384"/>
                    <a:pt x="449643" y="427262"/>
                    <a:pt x="460979" y="423483"/>
                  </a:cubicBezTo>
                  <a:cubicBezTo>
                    <a:pt x="464757" y="422224"/>
                    <a:pt x="468450" y="420670"/>
                    <a:pt x="472314" y="419704"/>
                  </a:cubicBezTo>
                  <a:cubicBezTo>
                    <a:pt x="477352" y="418445"/>
                    <a:pt x="482454" y="417418"/>
                    <a:pt x="487428" y="415926"/>
                  </a:cubicBezTo>
                  <a:cubicBezTo>
                    <a:pt x="495058" y="413637"/>
                    <a:pt x="502542" y="410888"/>
                    <a:pt x="510099" y="408369"/>
                  </a:cubicBezTo>
                  <a:lnTo>
                    <a:pt x="532770" y="400812"/>
                  </a:lnTo>
                  <a:lnTo>
                    <a:pt x="544106" y="397033"/>
                  </a:lnTo>
                  <a:cubicBezTo>
                    <a:pt x="547885" y="395773"/>
                    <a:pt x="552128" y="395463"/>
                    <a:pt x="555442" y="393254"/>
                  </a:cubicBezTo>
                  <a:cubicBezTo>
                    <a:pt x="570091" y="383488"/>
                    <a:pt x="562469" y="387133"/>
                    <a:pt x="578113" y="381919"/>
                  </a:cubicBezTo>
                  <a:lnTo>
                    <a:pt x="600784" y="366805"/>
                  </a:lnTo>
                  <a:lnTo>
                    <a:pt x="612119" y="359248"/>
                  </a:lnTo>
                  <a:cubicBezTo>
                    <a:pt x="614638" y="355469"/>
                    <a:pt x="616258" y="350903"/>
                    <a:pt x="619676" y="347912"/>
                  </a:cubicBezTo>
                  <a:cubicBezTo>
                    <a:pt x="635667" y="333919"/>
                    <a:pt x="638113" y="334209"/>
                    <a:pt x="653683" y="329020"/>
                  </a:cubicBezTo>
                  <a:cubicBezTo>
                    <a:pt x="661240" y="323982"/>
                    <a:pt x="671316" y="321463"/>
                    <a:pt x="676354" y="313906"/>
                  </a:cubicBezTo>
                  <a:cubicBezTo>
                    <a:pt x="678873" y="310127"/>
                    <a:pt x="681004" y="306059"/>
                    <a:pt x="683911" y="302570"/>
                  </a:cubicBezTo>
                  <a:cubicBezTo>
                    <a:pt x="693001" y="291663"/>
                    <a:pt x="695439" y="291107"/>
                    <a:pt x="706582" y="283678"/>
                  </a:cubicBezTo>
                  <a:cubicBezTo>
                    <a:pt x="702804" y="282418"/>
                    <a:pt x="698063" y="282715"/>
                    <a:pt x="695247" y="279899"/>
                  </a:cubicBezTo>
                  <a:cubicBezTo>
                    <a:pt x="692431" y="277083"/>
                    <a:pt x="692434" y="272428"/>
                    <a:pt x="691468" y="268564"/>
                  </a:cubicBezTo>
                  <a:cubicBezTo>
                    <a:pt x="689910" y="262333"/>
                    <a:pt x="689379" y="255867"/>
                    <a:pt x="687689" y="249671"/>
                  </a:cubicBezTo>
                  <a:cubicBezTo>
                    <a:pt x="685593" y="241986"/>
                    <a:pt x="682651" y="234557"/>
                    <a:pt x="680132" y="227000"/>
                  </a:cubicBezTo>
                  <a:cubicBezTo>
                    <a:pt x="678873" y="223221"/>
                    <a:pt x="679668" y="217873"/>
                    <a:pt x="676354" y="215664"/>
                  </a:cubicBezTo>
                  <a:lnTo>
                    <a:pt x="665018" y="208107"/>
                  </a:lnTo>
                  <a:cubicBezTo>
                    <a:pt x="655522" y="179615"/>
                    <a:pt x="669437" y="213632"/>
                    <a:pt x="649904" y="189215"/>
                  </a:cubicBezTo>
                  <a:cubicBezTo>
                    <a:pt x="647416" y="186105"/>
                    <a:pt x="647907" y="181442"/>
                    <a:pt x="646126" y="177879"/>
                  </a:cubicBezTo>
                  <a:cubicBezTo>
                    <a:pt x="644095" y="173817"/>
                    <a:pt x="640413" y="170694"/>
                    <a:pt x="638569" y="166544"/>
                  </a:cubicBezTo>
                  <a:cubicBezTo>
                    <a:pt x="635334" y="159265"/>
                    <a:pt x="633531" y="151430"/>
                    <a:pt x="631012" y="143873"/>
                  </a:cubicBezTo>
                  <a:lnTo>
                    <a:pt x="627233" y="132537"/>
                  </a:lnTo>
                  <a:cubicBezTo>
                    <a:pt x="625974" y="128759"/>
                    <a:pt x="625664" y="124516"/>
                    <a:pt x="623455" y="121202"/>
                  </a:cubicBezTo>
                  <a:cubicBezTo>
                    <a:pt x="620936" y="117423"/>
                    <a:pt x="617742" y="114016"/>
                    <a:pt x="615898" y="109866"/>
                  </a:cubicBezTo>
                  <a:cubicBezTo>
                    <a:pt x="612663" y="102587"/>
                    <a:pt x="610860" y="94752"/>
                    <a:pt x="608341" y="87195"/>
                  </a:cubicBezTo>
                  <a:lnTo>
                    <a:pt x="597005" y="53188"/>
                  </a:lnTo>
                  <a:lnTo>
                    <a:pt x="585670" y="19182"/>
                  </a:lnTo>
                  <a:cubicBezTo>
                    <a:pt x="581493" y="6650"/>
                    <a:pt x="585669" y="2178"/>
                    <a:pt x="581891" y="2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D224547-FCDD-E646-8669-7CEA59FF91DC}"/>
              </a:ext>
            </a:extLst>
          </p:cNvPr>
          <p:cNvSpPr/>
          <p:nvPr/>
        </p:nvSpPr>
        <p:spPr>
          <a:xfrm>
            <a:off x="10276158" y="2637535"/>
            <a:ext cx="334185" cy="320512"/>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7F38F4A-C902-8648-AA91-A994E6E5645F}"/>
              </a:ext>
            </a:extLst>
          </p:cNvPr>
          <p:cNvSpPr txBox="1"/>
          <p:nvPr/>
        </p:nvSpPr>
        <p:spPr>
          <a:xfrm>
            <a:off x="10601824" y="2553749"/>
            <a:ext cx="1725045" cy="523220"/>
          </a:xfrm>
          <a:prstGeom prst="rect">
            <a:avLst/>
          </a:prstGeom>
          <a:noFill/>
        </p:spPr>
        <p:txBody>
          <a:bodyPr wrap="square" rtlCol="0">
            <a:spAutoFit/>
          </a:bodyPr>
          <a:lstStyle/>
          <a:p>
            <a:r>
              <a:rPr lang="en-US" sz="1400" dirty="0"/>
              <a:t>Variance removed from the model</a:t>
            </a:r>
          </a:p>
        </p:txBody>
      </p:sp>
    </p:spTree>
    <p:extLst>
      <p:ext uri="{BB962C8B-B14F-4D97-AF65-F5344CB8AC3E}">
        <p14:creationId xmlns:p14="http://schemas.microsoft.com/office/powerpoint/2010/main" val="1194398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lstStyle/>
          <a:p>
            <a:r>
              <a:rPr lang="en-US" dirty="0"/>
              <a:t>Multiple Regression with covariates</a:t>
            </a:r>
          </a:p>
        </p:txBody>
      </p:sp>
      <p:sp>
        <p:nvSpPr>
          <p:cNvPr id="3" name="Content Placeholder 2">
            <a:extLst>
              <a:ext uri="{FF2B5EF4-FFF2-40B4-BE49-F238E27FC236}">
                <a16:creationId xmlns:a16="http://schemas.microsoft.com/office/drawing/2014/main" id="{444D54F9-FC10-8F41-A257-FBC94F923FD5}"/>
              </a:ext>
            </a:extLst>
          </p:cNvPr>
          <p:cNvSpPr>
            <a:spLocks noGrp="1"/>
          </p:cNvSpPr>
          <p:nvPr>
            <p:ph idx="1"/>
          </p:nvPr>
        </p:nvSpPr>
        <p:spPr/>
        <p:txBody>
          <a:bodyPr/>
          <a:lstStyle/>
          <a:p>
            <a:r>
              <a:rPr lang="en-US" dirty="0">
                <a:solidFill>
                  <a:schemeClr val="accent1"/>
                </a:solidFill>
              </a:rPr>
              <a:t>Covariates</a:t>
            </a:r>
            <a:r>
              <a:rPr lang="en-US" dirty="0"/>
              <a:t> are nuisance variables of no interest (e.g. sex, age, head motion)</a:t>
            </a:r>
          </a:p>
          <a:p>
            <a:r>
              <a:rPr lang="en-US" dirty="0"/>
              <a:t>Include nuisance variables in the model to improve your model fit</a:t>
            </a:r>
          </a:p>
          <a:p>
            <a:pPr lvl="1"/>
            <a:r>
              <a:rPr lang="en-US" dirty="0"/>
              <a:t>Minimize the sum of squared residuals</a:t>
            </a:r>
          </a:p>
          <a:p>
            <a:pPr lvl="1"/>
            <a:r>
              <a:rPr lang="en-US" dirty="0"/>
              <a:t>Explain maximum variance in the dependent variable</a:t>
            </a:r>
          </a:p>
          <a:p>
            <a:r>
              <a:rPr lang="en-US" dirty="0"/>
              <a:t>Partial out (i.e. regress out) variance in DV due to Covariates </a:t>
            </a:r>
          </a:p>
          <a:p>
            <a:pPr lvl="1"/>
            <a:r>
              <a:rPr lang="en-US" dirty="0"/>
              <a:t>using the correlations of their residuals</a:t>
            </a:r>
          </a:p>
          <a:p>
            <a:r>
              <a:rPr lang="en-US" dirty="0"/>
              <a:t>This is conceptually similar to ANCOVA</a:t>
            </a:r>
          </a:p>
          <a:p>
            <a:pPr lvl="1"/>
            <a:r>
              <a:rPr lang="en-US" dirty="0"/>
              <a:t>Analysis of Covariance will partial variance for you</a:t>
            </a:r>
          </a:p>
        </p:txBody>
      </p:sp>
      <p:sp>
        <p:nvSpPr>
          <p:cNvPr id="6" name="Oval 5">
            <a:extLst>
              <a:ext uri="{FF2B5EF4-FFF2-40B4-BE49-F238E27FC236}">
                <a16:creationId xmlns:a16="http://schemas.microsoft.com/office/drawing/2014/main" id="{DE25BD32-7EEA-CD48-8765-3782BF5F0CC9}"/>
              </a:ext>
            </a:extLst>
          </p:cNvPr>
          <p:cNvSpPr/>
          <p:nvPr/>
        </p:nvSpPr>
        <p:spPr>
          <a:xfrm>
            <a:off x="6695056" y="3718923"/>
            <a:ext cx="1450428" cy="137573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04269AE-F7A4-C841-8CCC-6F75232469C6}"/>
              </a:ext>
            </a:extLst>
          </p:cNvPr>
          <p:cNvSpPr/>
          <p:nvPr/>
        </p:nvSpPr>
        <p:spPr>
          <a:xfrm>
            <a:off x="7793387" y="3827297"/>
            <a:ext cx="1450428" cy="1360924"/>
          </a:xfrm>
          <a:prstGeom prst="ellipse">
            <a:avLst/>
          </a:prstGeom>
          <a:solidFill>
            <a:srgbClr val="92D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7D991E-C421-BC41-8957-D52DFD4A43CC}"/>
              </a:ext>
            </a:extLst>
          </p:cNvPr>
          <p:cNvSpPr/>
          <p:nvPr/>
        </p:nvSpPr>
        <p:spPr>
          <a:xfrm>
            <a:off x="7165919" y="4617949"/>
            <a:ext cx="1450428" cy="1369643"/>
          </a:xfrm>
          <a:prstGeom prst="ellipse">
            <a:avLst/>
          </a:prstGeom>
          <a:solidFill>
            <a:srgbClr val="00B0F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D43001-B44B-2E4E-A8F7-AF552BE819C9}"/>
              </a:ext>
            </a:extLst>
          </p:cNvPr>
          <p:cNvSpPr txBox="1"/>
          <p:nvPr/>
        </p:nvSpPr>
        <p:spPr>
          <a:xfrm>
            <a:off x="7006951" y="4037958"/>
            <a:ext cx="799642" cy="400110"/>
          </a:xfrm>
          <a:prstGeom prst="rect">
            <a:avLst/>
          </a:prstGeom>
          <a:noFill/>
        </p:spPr>
        <p:txBody>
          <a:bodyPr wrap="none" rtlCol="0">
            <a:spAutoFit/>
          </a:bodyPr>
          <a:lstStyle/>
          <a:p>
            <a:r>
              <a:rPr lang="en-US" sz="2000" b="1" dirty="0"/>
              <a:t>DV(B)</a:t>
            </a:r>
          </a:p>
        </p:txBody>
      </p:sp>
      <p:sp>
        <p:nvSpPr>
          <p:cNvPr id="10" name="TextBox 9">
            <a:extLst>
              <a:ext uri="{FF2B5EF4-FFF2-40B4-BE49-F238E27FC236}">
                <a16:creationId xmlns:a16="http://schemas.microsoft.com/office/drawing/2014/main" id="{B82CD757-440F-194F-B782-F20D082878BB}"/>
              </a:ext>
            </a:extLst>
          </p:cNvPr>
          <p:cNvSpPr txBox="1"/>
          <p:nvPr/>
        </p:nvSpPr>
        <p:spPr>
          <a:xfrm>
            <a:off x="8388010" y="4185877"/>
            <a:ext cx="721672" cy="400110"/>
          </a:xfrm>
          <a:prstGeom prst="rect">
            <a:avLst/>
          </a:prstGeom>
          <a:noFill/>
        </p:spPr>
        <p:txBody>
          <a:bodyPr wrap="none" rtlCol="0">
            <a:spAutoFit/>
          </a:bodyPr>
          <a:lstStyle/>
          <a:p>
            <a:r>
              <a:rPr lang="en-US" sz="2000" b="1" dirty="0"/>
              <a:t>IV(A)</a:t>
            </a:r>
          </a:p>
        </p:txBody>
      </p:sp>
      <p:sp>
        <p:nvSpPr>
          <p:cNvPr id="11" name="TextBox 10">
            <a:extLst>
              <a:ext uri="{FF2B5EF4-FFF2-40B4-BE49-F238E27FC236}">
                <a16:creationId xmlns:a16="http://schemas.microsoft.com/office/drawing/2014/main" id="{EF85AC98-A799-8844-846A-6A9670015D23}"/>
              </a:ext>
            </a:extLst>
          </p:cNvPr>
          <p:cNvSpPr txBox="1"/>
          <p:nvPr/>
        </p:nvSpPr>
        <p:spPr>
          <a:xfrm>
            <a:off x="7165919" y="5213633"/>
            <a:ext cx="1492268" cy="400110"/>
          </a:xfrm>
          <a:prstGeom prst="rect">
            <a:avLst/>
          </a:prstGeom>
          <a:noFill/>
        </p:spPr>
        <p:txBody>
          <a:bodyPr wrap="none" rtlCol="0">
            <a:spAutoFit/>
          </a:bodyPr>
          <a:lstStyle/>
          <a:p>
            <a:r>
              <a:rPr lang="en-US" sz="2000" b="1" dirty="0"/>
              <a:t>Covariate(C)</a:t>
            </a:r>
          </a:p>
        </p:txBody>
      </p:sp>
      <p:sp>
        <p:nvSpPr>
          <p:cNvPr id="12" name="Oval 11">
            <a:extLst>
              <a:ext uri="{FF2B5EF4-FFF2-40B4-BE49-F238E27FC236}">
                <a16:creationId xmlns:a16="http://schemas.microsoft.com/office/drawing/2014/main" id="{F5233B95-9325-364A-A9FF-835EC1730940}"/>
              </a:ext>
            </a:extLst>
          </p:cNvPr>
          <p:cNvSpPr/>
          <p:nvPr/>
        </p:nvSpPr>
        <p:spPr>
          <a:xfrm>
            <a:off x="9469821" y="3719110"/>
            <a:ext cx="1450428" cy="137573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4A1927F-30BC-5E40-B979-B69E8215D79B}"/>
              </a:ext>
            </a:extLst>
          </p:cNvPr>
          <p:cNvSpPr/>
          <p:nvPr/>
        </p:nvSpPr>
        <p:spPr>
          <a:xfrm>
            <a:off x="10568152" y="3827484"/>
            <a:ext cx="1450428" cy="1360924"/>
          </a:xfrm>
          <a:prstGeom prst="ellipse">
            <a:avLst/>
          </a:prstGeom>
          <a:solidFill>
            <a:srgbClr val="92D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D52D4F0-BE3D-6944-83F7-28D4244519F5}"/>
              </a:ext>
            </a:extLst>
          </p:cNvPr>
          <p:cNvSpPr/>
          <p:nvPr/>
        </p:nvSpPr>
        <p:spPr>
          <a:xfrm>
            <a:off x="9940684" y="4618136"/>
            <a:ext cx="1450428" cy="1369643"/>
          </a:xfrm>
          <a:prstGeom prst="ellipse">
            <a:avLst/>
          </a:prstGeom>
          <a:solidFill>
            <a:srgbClr val="00B0F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B047532-3899-1542-8B88-571A642233B5}"/>
              </a:ext>
            </a:extLst>
          </p:cNvPr>
          <p:cNvSpPr txBox="1"/>
          <p:nvPr/>
        </p:nvSpPr>
        <p:spPr>
          <a:xfrm>
            <a:off x="9781716" y="4038145"/>
            <a:ext cx="799642" cy="400110"/>
          </a:xfrm>
          <a:prstGeom prst="rect">
            <a:avLst/>
          </a:prstGeom>
          <a:noFill/>
        </p:spPr>
        <p:txBody>
          <a:bodyPr wrap="none" rtlCol="0">
            <a:spAutoFit/>
          </a:bodyPr>
          <a:lstStyle/>
          <a:p>
            <a:r>
              <a:rPr lang="en-US" sz="2000" b="1" dirty="0"/>
              <a:t>DV(B)</a:t>
            </a:r>
          </a:p>
        </p:txBody>
      </p:sp>
      <p:sp>
        <p:nvSpPr>
          <p:cNvPr id="16" name="TextBox 15">
            <a:extLst>
              <a:ext uri="{FF2B5EF4-FFF2-40B4-BE49-F238E27FC236}">
                <a16:creationId xmlns:a16="http://schemas.microsoft.com/office/drawing/2014/main" id="{A49D2E76-8216-5D48-9D77-CF346A355216}"/>
              </a:ext>
            </a:extLst>
          </p:cNvPr>
          <p:cNvSpPr txBox="1"/>
          <p:nvPr/>
        </p:nvSpPr>
        <p:spPr>
          <a:xfrm>
            <a:off x="11162775" y="4186064"/>
            <a:ext cx="721672" cy="400110"/>
          </a:xfrm>
          <a:prstGeom prst="rect">
            <a:avLst/>
          </a:prstGeom>
          <a:noFill/>
        </p:spPr>
        <p:txBody>
          <a:bodyPr wrap="none" rtlCol="0">
            <a:spAutoFit/>
          </a:bodyPr>
          <a:lstStyle/>
          <a:p>
            <a:r>
              <a:rPr lang="en-US" sz="2000" b="1" dirty="0"/>
              <a:t>IV(A)</a:t>
            </a:r>
          </a:p>
        </p:txBody>
      </p:sp>
      <p:sp>
        <p:nvSpPr>
          <p:cNvPr id="17" name="TextBox 16">
            <a:extLst>
              <a:ext uri="{FF2B5EF4-FFF2-40B4-BE49-F238E27FC236}">
                <a16:creationId xmlns:a16="http://schemas.microsoft.com/office/drawing/2014/main" id="{63C37A84-E2FA-6646-BD2F-1C55CD4CF7AC}"/>
              </a:ext>
            </a:extLst>
          </p:cNvPr>
          <p:cNvSpPr txBox="1"/>
          <p:nvPr/>
        </p:nvSpPr>
        <p:spPr>
          <a:xfrm>
            <a:off x="9940684" y="5213820"/>
            <a:ext cx="1492268" cy="400110"/>
          </a:xfrm>
          <a:prstGeom prst="rect">
            <a:avLst/>
          </a:prstGeom>
          <a:noFill/>
        </p:spPr>
        <p:txBody>
          <a:bodyPr wrap="none" rtlCol="0">
            <a:spAutoFit/>
          </a:bodyPr>
          <a:lstStyle/>
          <a:p>
            <a:r>
              <a:rPr lang="en-US" sz="2000" b="1" dirty="0"/>
              <a:t>Covariate(C)</a:t>
            </a:r>
          </a:p>
        </p:txBody>
      </p:sp>
      <p:sp>
        <p:nvSpPr>
          <p:cNvPr id="20" name="Freeform 19">
            <a:extLst>
              <a:ext uri="{FF2B5EF4-FFF2-40B4-BE49-F238E27FC236}">
                <a16:creationId xmlns:a16="http://schemas.microsoft.com/office/drawing/2014/main" id="{E41CEE00-2E0F-0148-AFF5-859C78B21400}"/>
              </a:ext>
            </a:extLst>
          </p:cNvPr>
          <p:cNvSpPr/>
          <p:nvPr/>
        </p:nvSpPr>
        <p:spPr>
          <a:xfrm>
            <a:off x="7215485" y="4617949"/>
            <a:ext cx="1400862" cy="563737"/>
          </a:xfrm>
          <a:custGeom>
            <a:avLst/>
            <a:gdLst>
              <a:gd name="connsiteX0" fmla="*/ 880393 w 1377575"/>
              <a:gd name="connsiteY0" fmla="*/ 26450 h 552819"/>
              <a:gd name="connsiteX1" fmla="*/ 853944 w 1377575"/>
              <a:gd name="connsiteY1" fmla="*/ 22671 h 552819"/>
              <a:gd name="connsiteX2" fmla="*/ 793487 w 1377575"/>
              <a:gd name="connsiteY2" fmla="*/ 15114 h 552819"/>
              <a:gd name="connsiteX3" fmla="*/ 744367 w 1377575"/>
              <a:gd name="connsiteY3" fmla="*/ 7557 h 552819"/>
              <a:gd name="connsiteX4" fmla="*/ 634790 w 1377575"/>
              <a:gd name="connsiteY4" fmla="*/ 0 h 552819"/>
              <a:gd name="connsiteX5" fmla="*/ 521434 w 1377575"/>
              <a:gd name="connsiteY5" fmla="*/ 7557 h 552819"/>
              <a:gd name="connsiteX6" fmla="*/ 464757 w 1377575"/>
              <a:gd name="connsiteY6" fmla="*/ 18893 h 552819"/>
              <a:gd name="connsiteX7" fmla="*/ 415636 w 1377575"/>
              <a:gd name="connsiteY7" fmla="*/ 30228 h 552819"/>
              <a:gd name="connsiteX8" fmla="*/ 392965 w 1377575"/>
              <a:gd name="connsiteY8" fmla="*/ 37785 h 552819"/>
              <a:gd name="connsiteX9" fmla="*/ 381629 w 1377575"/>
              <a:gd name="connsiteY9" fmla="*/ 41564 h 552819"/>
              <a:gd name="connsiteX10" fmla="*/ 358958 w 1377575"/>
              <a:gd name="connsiteY10" fmla="*/ 56678 h 552819"/>
              <a:gd name="connsiteX11" fmla="*/ 347623 w 1377575"/>
              <a:gd name="connsiteY11" fmla="*/ 64235 h 552819"/>
              <a:gd name="connsiteX12" fmla="*/ 336287 w 1377575"/>
              <a:gd name="connsiteY12" fmla="*/ 68013 h 552819"/>
              <a:gd name="connsiteX13" fmla="*/ 313616 w 1377575"/>
              <a:gd name="connsiteY13" fmla="*/ 79349 h 552819"/>
              <a:gd name="connsiteX14" fmla="*/ 290945 w 1377575"/>
              <a:gd name="connsiteY14" fmla="*/ 90684 h 552819"/>
              <a:gd name="connsiteX15" fmla="*/ 256939 w 1377575"/>
              <a:gd name="connsiteY15" fmla="*/ 105798 h 552819"/>
              <a:gd name="connsiteX16" fmla="*/ 245603 w 1377575"/>
              <a:gd name="connsiteY16" fmla="*/ 109577 h 552819"/>
              <a:gd name="connsiteX17" fmla="*/ 222932 w 1377575"/>
              <a:gd name="connsiteY17" fmla="*/ 124691 h 552819"/>
              <a:gd name="connsiteX18" fmla="*/ 211596 w 1377575"/>
              <a:gd name="connsiteY18" fmla="*/ 132248 h 552819"/>
              <a:gd name="connsiteX19" fmla="*/ 192704 w 1377575"/>
              <a:gd name="connsiteY19" fmla="*/ 147362 h 552819"/>
              <a:gd name="connsiteX20" fmla="*/ 185147 w 1377575"/>
              <a:gd name="connsiteY20" fmla="*/ 158698 h 552819"/>
              <a:gd name="connsiteX21" fmla="*/ 173811 w 1377575"/>
              <a:gd name="connsiteY21" fmla="*/ 166255 h 552819"/>
              <a:gd name="connsiteX22" fmla="*/ 151140 w 1377575"/>
              <a:gd name="connsiteY22" fmla="*/ 188926 h 552819"/>
              <a:gd name="connsiteX23" fmla="*/ 139805 w 1377575"/>
              <a:gd name="connsiteY23" fmla="*/ 196483 h 552819"/>
              <a:gd name="connsiteX24" fmla="*/ 120912 w 1377575"/>
              <a:gd name="connsiteY24" fmla="*/ 219154 h 552819"/>
              <a:gd name="connsiteX25" fmla="*/ 109577 w 1377575"/>
              <a:gd name="connsiteY25" fmla="*/ 226711 h 552819"/>
              <a:gd name="connsiteX26" fmla="*/ 94463 w 1377575"/>
              <a:gd name="connsiteY26" fmla="*/ 249382 h 552819"/>
              <a:gd name="connsiteX27" fmla="*/ 68013 w 1377575"/>
              <a:gd name="connsiteY27" fmla="*/ 283388 h 552819"/>
              <a:gd name="connsiteX28" fmla="*/ 64234 w 1377575"/>
              <a:gd name="connsiteY28" fmla="*/ 294724 h 552819"/>
              <a:gd name="connsiteX29" fmla="*/ 49120 w 1377575"/>
              <a:gd name="connsiteY29" fmla="*/ 317395 h 552819"/>
              <a:gd name="connsiteX30" fmla="*/ 30228 w 1377575"/>
              <a:gd name="connsiteY30" fmla="*/ 351402 h 552819"/>
              <a:gd name="connsiteX31" fmla="*/ 22671 w 1377575"/>
              <a:gd name="connsiteY31" fmla="*/ 362737 h 552819"/>
              <a:gd name="connsiteX32" fmla="*/ 15114 w 1377575"/>
              <a:gd name="connsiteY32" fmla="*/ 385408 h 552819"/>
              <a:gd name="connsiteX33" fmla="*/ 3778 w 1377575"/>
              <a:gd name="connsiteY33" fmla="*/ 423193 h 552819"/>
              <a:gd name="connsiteX34" fmla="*/ 0 w 1377575"/>
              <a:gd name="connsiteY34" fmla="*/ 434529 h 552819"/>
              <a:gd name="connsiteX35" fmla="*/ 49120 w 1377575"/>
              <a:gd name="connsiteY35" fmla="*/ 445865 h 552819"/>
              <a:gd name="connsiteX36" fmla="*/ 109577 w 1377575"/>
              <a:gd name="connsiteY36" fmla="*/ 457200 h 552819"/>
              <a:gd name="connsiteX37" fmla="*/ 272053 w 1377575"/>
              <a:gd name="connsiteY37" fmla="*/ 468536 h 552819"/>
              <a:gd name="connsiteX38" fmla="*/ 340066 w 1377575"/>
              <a:gd name="connsiteY38" fmla="*/ 460979 h 552819"/>
              <a:gd name="connsiteX39" fmla="*/ 389187 w 1377575"/>
              <a:gd name="connsiteY39" fmla="*/ 453422 h 552819"/>
              <a:gd name="connsiteX40" fmla="*/ 419415 w 1377575"/>
              <a:gd name="connsiteY40" fmla="*/ 445865 h 552819"/>
              <a:gd name="connsiteX41" fmla="*/ 434529 w 1377575"/>
              <a:gd name="connsiteY41" fmla="*/ 442086 h 552819"/>
              <a:gd name="connsiteX42" fmla="*/ 457200 w 1377575"/>
              <a:gd name="connsiteY42" fmla="*/ 434529 h 552819"/>
              <a:gd name="connsiteX43" fmla="*/ 479871 w 1377575"/>
              <a:gd name="connsiteY43" fmla="*/ 426972 h 552819"/>
              <a:gd name="connsiteX44" fmla="*/ 491206 w 1377575"/>
              <a:gd name="connsiteY44" fmla="*/ 423193 h 552819"/>
              <a:gd name="connsiteX45" fmla="*/ 513877 w 1377575"/>
              <a:gd name="connsiteY45" fmla="*/ 408079 h 552819"/>
              <a:gd name="connsiteX46" fmla="*/ 536548 w 1377575"/>
              <a:gd name="connsiteY46" fmla="*/ 400522 h 552819"/>
              <a:gd name="connsiteX47" fmla="*/ 581891 w 1377575"/>
              <a:gd name="connsiteY47" fmla="*/ 370294 h 552819"/>
              <a:gd name="connsiteX48" fmla="*/ 615897 w 1377575"/>
              <a:gd name="connsiteY48" fmla="*/ 347623 h 552819"/>
              <a:gd name="connsiteX49" fmla="*/ 627233 w 1377575"/>
              <a:gd name="connsiteY49" fmla="*/ 340066 h 552819"/>
              <a:gd name="connsiteX50" fmla="*/ 634790 w 1377575"/>
              <a:gd name="connsiteY50" fmla="*/ 328731 h 552819"/>
              <a:gd name="connsiteX51" fmla="*/ 646125 w 1377575"/>
              <a:gd name="connsiteY51" fmla="*/ 324952 h 552819"/>
              <a:gd name="connsiteX52" fmla="*/ 657461 w 1377575"/>
              <a:gd name="connsiteY52" fmla="*/ 317395 h 552819"/>
              <a:gd name="connsiteX53" fmla="*/ 676353 w 1377575"/>
              <a:gd name="connsiteY53" fmla="*/ 302281 h 552819"/>
              <a:gd name="connsiteX54" fmla="*/ 683910 w 1377575"/>
              <a:gd name="connsiteY54" fmla="*/ 290946 h 552819"/>
              <a:gd name="connsiteX55" fmla="*/ 706582 w 1377575"/>
              <a:gd name="connsiteY55" fmla="*/ 309838 h 552819"/>
              <a:gd name="connsiteX56" fmla="*/ 729253 w 1377575"/>
              <a:gd name="connsiteY56" fmla="*/ 324952 h 552819"/>
              <a:gd name="connsiteX57" fmla="*/ 763259 w 1377575"/>
              <a:gd name="connsiteY57" fmla="*/ 347623 h 552819"/>
              <a:gd name="connsiteX58" fmla="*/ 785930 w 1377575"/>
              <a:gd name="connsiteY58" fmla="*/ 362737 h 552819"/>
              <a:gd name="connsiteX59" fmla="*/ 797266 w 1377575"/>
              <a:gd name="connsiteY59" fmla="*/ 370294 h 552819"/>
              <a:gd name="connsiteX60" fmla="*/ 819937 w 1377575"/>
              <a:gd name="connsiteY60" fmla="*/ 381630 h 552819"/>
              <a:gd name="connsiteX61" fmla="*/ 831272 w 1377575"/>
              <a:gd name="connsiteY61" fmla="*/ 392965 h 552819"/>
              <a:gd name="connsiteX62" fmla="*/ 853944 w 1377575"/>
              <a:gd name="connsiteY62" fmla="*/ 408079 h 552819"/>
              <a:gd name="connsiteX63" fmla="*/ 884172 w 1377575"/>
              <a:gd name="connsiteY63" fmla="*/ 434529 h 552819"/>
              <a:gd name="connsiteX64" fmla="*/ 906843 w 1377575"/>
              <a:gd name="connsiteY64" fmla="*/ 449643 h 552819"/>
              <a:gd name="connsiteX65" fmla="*/ 918178 w 1377575"/>
              <a:gd name="connsiteY65" fmla="*/ 457200 h 552819"/>
              <a:gd name="connsiteX66" fmla="*/ 929514 w 1377575"/>
              <a:gd name="connsiteY66" fmla="*/ 460979 h 552819"/>
              <a:gd name="connsiteX67" fmla="*/ 952185 w 1377575"/>
              <a:gd name="connsiteY67" fmla="*/ 472314 h 552819"/>
              <a:gd name="connsiteX68" fmla="*/ 963520 w 1377575"/>
              <a:gd name="connsiteY68" fmla="*/ 479871 h 552819"/>
              <a:gd name="connsiteX69" fmla="*/ 986191 w 1377575"/>
              <a:gd name="connsiteY69" fmla="*/ 487428 h 552819"/>
              <a:gd name="connsiteX70" fmla="*/ 1008863 w 1377575"/>
              <a:gd name="connsiteY70" fmla="*/ 502542 h 552819"/>
              <a:gd name="connsiteX71" fmla="*/ 1020198 w 1377575"/>
              <a:gd name="connsiteY71" fmla="*/ 506321 h 552819"/>
              <a:gd name="connsiteX72" fmla="*/ 1031534 w 1377575"/>
              <a:gd name="connsiteY72" fmla="*/ 513878 h 552819"/>
              <a:gd name="connsiteX73" fmla="*/ 1054205 w 1377575"/>
              <a:gd name="connsiteY73" fmla="*/ 521435 h 552819"/>
              <a:gd name="connsiteX74" fmla="*/ 1076876 w 1377575"/>
              <a:gd name="connsiteY74" fmla="*/ 528992 h 552819"/>
              <a:gd name="connsiteX75" fmla="*/ 1118439 w 1377575"/>
              <a:gd name="connsiteY75" fmla="*/ 540327 h 552819"/>
              <a:gd name="connsiteX76" fmla="*/ 1175117 w 1377575"/>
              <a:gd name="connsiteY76" fmla="*/ 544106 h 552819"/>
              <a:gd name="connsiteX77" fmla="*/ 1250687 w 1377575"/>
              <a:gd name="connsiteY77" fmla="*/ 551663 h 552819"/>
              <a:gd name="connsiteX78" fmla="*/ 1375378 w 1377575"/>
              <a:gd name="connsiteY78" fmla="*/ 547884 h 552819"/>
              <a:gd name="connsiteX79" fmla="*/ 1367821 w 1377575"/>
              <a:gd name="connsiteY79" fmla="*/ 525213 h 552819"/>
              <a:gd name="connsiteX80" fmla="*/ 1364043 w 1377575"/>
              <a:gd name="connsiteY80" fmla="*/ 502542 h 552819"/>
              <a:gd name="connsiteX81" fmla="*/ 1360264 w 1377575"/>
              <a:gd name="connsiteY81" fmla="*/ 487428 h 552819"/>
              <a:gd name="connsiteX82" fmla="*/ 1356486 w 1377575"/>
              <a:gd name="connsiteY82" fmla="*/ 468536 h 552819"/>
              <a:gd name="connsiteX83" fmla="*/ 1352707 w 1377575"/>
              <a:gd name="connsiteY83" fmla="*/ 453422 h 552819"/>
              <a:gd name="connsiteX84" fmla="*/ 1337593 w 1377575"/>
              <a:gd name="connsiteY84" fmla="*/ 392965 h 552819"/>
              <a:gd name="connsiteX85" fmla="*/ 1330036 w 1377575"/>
              <a:gd name="connsiteY85" fmla="*/ 381630 h 552819"/>
              <a:gd name="connsiteX86" fmla="*/ 1296029 w 1377575"/>
              <a:gd name="connsiteY86" fmla="*/ 351402 h 552819"/>
              <a:gd name="connsiteX87" fmla="*/ 1284694 w 1377575"/>
              <a:gd name="connsiteY87" fmla="*/ 328731 h 552819"/>
              <a:gd name="connsiteX88" fmla="*/ 1273358 w 1377575"/>
              <a:gd name="connsiteY88" fmla="*/ 306060 h 552819"/>
              <a:gd name="connsiteX89" fmla="*/ 1262023 w 1377575"/>
              <a:gd name="connsiteY89" fmla="*/ 298503 h 552819"/>
              <a:gd name="connsiteX90" fmla="*/ 1235573 w 1377575"/>
              <a:gd name="connsiteY90" fmla="*/ 268274 h 552819"/>
              <a:gd name="connsiteX91" fmla="*/ 1216681 w 1377575"/>
              <a:gd name="connsiteY91" fmla="*/ 245603 h 552819"/>
              <a:gd name="connsiteX92" fmla="*/ 1197788 w 1377575"/>
              <a:gd name="connsiteY92" fmla="*/ 226711 h 552819"/>
              <a:gd name="connsiteX93" fmla="*/ 1182674 w 1377575"/>
              <a:gd name="connsiteY93" fmla="*/ 207818 h 552819"/>
              <a:gd name="connsiteX94" fmla="*/ 1167560 w 1377575"/>
              <a:gd name="connsiteY94" fmla="*/ 185147 h 552819"/>
              <a:gd name="connsiteX95" fmla="*/ 1133553 w 1377575"/>
              <a:gd name="connsiteY95" fmla="*/ 162476 h 552819"/>
              <a:gd name="connsiteX96" fmla="*/ 1122218 w 1377575"/>
              <a:gd name="connsiteY96" fmla="*/ 154919 h 552819"/>
              <a:gd name="connsiteX97" fmla="*/ 1110882 w 1377575"/>
              <a:gd name="connsiteY97" fmla="*/ 151141 h 552819"/>
              <a:gd name="connsiteX98" fmla="*/ 1076876 w 1377575"/>
              <a:gd name="connsiteY98" fmla="*/ 124691 h 552819"/>
              <a:gd name="connsiteX99" fmla="*/ 1054205 w 1377575"/>
              <a:gd name="connsiteY99" fmla="*/ 113355 h 552819"/>
              <a:gd name="connsiteX100" fmla="*/ 1020198 w 1377575"/>
              <a:gd name="connsiteY100" fmla="*/ 86906 h 552819"/>
              <a:gd name="connsiteX101" fmla="*/ 1008863 w 1377575"/>
              <a:gd name="connsiteY101" fmla="*/ 79349 h 552819"/>
              <a:gd name="connsiteX102" fmla="*/ 982413 w 1377575"/>
              <a:gd name="connsiteY102" fmla="*/ 71792 h 552819"/>
              <a:gd name="connsiteX103" fmla="*/ 971077 w 1377575"/>
              <a:gd name="connsiteY103" fmla="*/ 64235 h 552819"/>
              <a:gd name="connsiteX104" fmla="*/ 959742 w 1377575"/>
              <a:gd name="connsiteY104" fmla="*/ 60456 h 552819"/>
              <a:gd name="connsiteX105" fmla="*/ 914400 w 1377575"/>
              <a:gd name="connsiteY105" fmla="*/ 49121 h 552819"/>
              <a:gd name="connsiteX106" fmla="*/ 899286 w 1377575"/>
              <a:gd name="connsiteY106" fmla="*/ 45342 h 552819"/>
              <a:gd name="connsiteX107" fmla="*/ 857722 w 1377575"/>
              <a:gd name="connsiteY107" fmla="*/ 34007 h 552819"/>
              <a:gd name="connsiteX108" fmla="*/ 835051 w 1377575"/>
              <a:gd name="connsiteY108" fmla="*/ 30228 h 552819"/>
              <a:gd name="connsiteX109" fmla="*/ 801044 w 1377575"/>
              <a:gd name="connsiteY109" fmla="*/ 26450 h 55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377575" h="552819">
                <a:moveTo>
                  <a:pt x="880393" y="26450"/>
                </a:moveTo>
                <a:lnTo>
                  <a:pt x="853944" y="22671"/>
                </a:lnTo>
                <a:cubicBezTo>
                  <a:pt x="833805" y="20044"/>
                  <a:pt x="813402" y="19097"/>
                  <a:pt x="793487" y="15114"/>
                </a:cubicBezTo>
                <a:cubicBezTo>
                  <a:pt x="770430" y="10503"/>
                  <a:pt x="771809" y="10301"/>
                  <a:pt x="744367" y="7557"/>
                </a:cubicBezTo>
                <a:cubicBezTo>
                  <a:pt x="704677" y="3588"/>
                  <a:pt x="675943" y="2421"/>
                  <a:pt x="634790" y="0"/>
                </a:cubicBezTo>
                <a:cubicBezTo>
                  <a:pt x="603484" y="1491"/>
                  <a:pt x="556159" y="2074"/>
                  <a:pt x="521434" y="7557"/>
                </a:cubicBezTo>
                <a:cubicBezTo>
                  <a:pt x="521387" y="7564"/>
                  <a:pt x="474227" y="16999"/>
                  <a:pt x="464757" y="18893"/>
                </a:cubicBezTo>
                <a:cubicBezTo>
                  <a:pt x="449763" y="21892"/>
                  <a:pt x="429319" y="25667"/>
                  <a:pt x="415636" y="30228"/>
                </a:cubicBezTo>
                <a:lnTo>
                  <a:pt x="392965" y="37785"/>
                </a:lnTo>
                <a:cubicBezTo>
                  <a:pt x="389186" y="39045"/>
                  <a:pt x="384943" y="39355"/>
                  <a:pt x="381629" y="41564"/>
                </a:cubicBezTo>
                <a:lnTo>
                  <a:pt x="358958" y="56678"/>
                </a:lnTo>
                <a:cubicBezTo>
                  <a:pt x="355180" y="59197"/>
                  <a:pt x="351931" y="62799"/>
                  <a:pt x="347623" y="64235"/>
                </a:cubicBezTo>
                <a:lnTo>
                  <a:pt x="336287" y="68013"/>
                </a:lnTo>
                <a:cubicBezTo>
                  <a:pt x="303804" y="89669"/>
                  <a:pt x="344903" y="63705"/>
                  <a:pt x="313616" y="79349"/>
                </a:cubicBezTo>
                <a:cubicBezTo>
                  <a:pt x="284324" y="93995"/>
                  <a:pt x="319432" y="81190"/>
                  <a:pt x="290945" y="90684"/>
                </a:cubicBezTo>
                <a:cubicBezTo>
                  <a:pt x="272982" y="102660"/>
                  <a:pt x="283919" y="96804"/>
                  <a:pt x="256939" y="105798"/>
                </a:cubicBezTo>
                <a:cubicBezTo>
                  <a:pt x="253160" y="107058"/>
                  <a:pt x="248917" y="107368"/>
                  <a:pt x="245603" y="109577"/>
                </a:cubicBezTo>
                <a:lnTo>
                  <a:pt x="222932" y="124691"/>
                </a:lnTo>
                <a:lnTo>
                  <a:pt x="211596" y="132248"/>
                </a:lnTo>
                <a:cubicBezTo>
                  <a:pt x="189938" y="164737"/>
                  <a:pt x="218777" y="126503"/>
                  <a:pt x="192704" y="147362"/>
                </a:cubicBezTo>
                <a:cubicBezTo>
                  <a:pt x="189158" y="150199"/>
                  <a:pt x="188358" y="155487"/>
                  <a:pt x="185147" y="158698"/>
                </a:cubicBezTo>
                <a:cubicBezTo>
                  <a:pt x="181936" y="161909"/>
                  <a:pt x="177205" y="163238"/>
                  <a:pt x="173811" y="166255"/>
                </a:cubicBezTo>
                <a:cubicBezTo>
                  <a:pt x="165823" y="173355"/>
                  <a:pt x="160032" y="182998"/>
                  <a:pt x="151140" y="188926"/>
                </a:cubicBezTo>
                <a:cubicBezTo>
                  <a:pt x="147362" y="191445"/>
                  <a:pt x="143294" y="193576"/>
                  <a:pt x="139805" y="196483"/>
                </a:cubicBezTo>
                <a:cubicBezTo>
                  <a:pt x="102669" y="227428"/>
                  <a:pt x="150630" y="189435"/>
                  <a:pt x="120912" y="219154"/>
                </a:cubicBezTo>
                <a:cubicBezTo>
                  <a:pt x="117701" y="222365"/>
                  <a:pt x="113355" y="224192"/>
                  <a:pt x="109577" y="226711"/>
                </a:cubicBezTo>
                <a:cubicBezTo>
                  <a:pt x="104539" y="234268"/>
                  <a:pt x="100885" y="242960"/>
                  <a:pt x="94463" y="249382"/>
                </a:cubicBezTo>
                <a:cubicBezTo>
                  <a:pt x="84681" y="259163"/>
                  <a:pt x="72534" y="269827"/>
                  <a:pt x="68013" y="283388"/>
                </a:cubicBezTo>
                <a:cubicBezTo>
                  <a:pt x="66753" y="287167"/>
                  <a:pt x="66168" y="291242"/>
                  <a:pt x="64234" y="294724"/>
                </a:cubicBezTo>
                <a:cubicBezTo>
                  <a:pt x="59823" y="302663"/>
                  <a:pt x="49120" y="317395"/>
                  <a:pt x="49120" y="317395"/>
                </a:cubicBezTo>
                <a:cubicBezTo>
                  <a:pt x="42470" y="337347"/>
                  <a:pt x="47551" y="325418"/>
                  <a:pt x="30228" y="351402"/>
                </a:cubicBezTo>
                <a:cubicBezTo>
                  <a:pt x="27709" y="355180"/>
                  <a:pt x="24107" y="358429"/>
                  <a:pt x="22671" y="362737"/>
                </a:cubicBezTo>
                <a:cubicBezTo>
                  <a:pt x="20152" y="370294"/>
                  <a:pt x="17046" y="377680"/>
                  <a:pt x="15114" y="385408"/>
                </a:cubicBezTo>
                <a:cubicBezTo>
                  <a:pt x="9402" y="408254"/>
                  <a:pt x="12979" y="395589"/>
                  <a:pt x="3778" y="423193"/>
                </a:cubicBezTo>
                <a:lnTo>
                  <a:pt x="0" y="434529"/>
                </a:lnTo>
                <a:cubicBezTo>
                  <a:pt x="39013" y="447533"/>
                  <a:pt x="5961" y="438018"/>
                  <a:pt x="49120" y="445865"/>
                </a:cubicBezTo>
                <a:cubicBezTo>
                  <a:pt x="90134" y="453322"/>
                  <a:pt x="26552" y="448898"/>
                  <a:pt x="109577" y="457200"/>
                </a:cubicBezTo>
                <a:cubicBezTo>
                  <a:pt x="213999" y="467642"/>
                  <a:pt x="159855" y="463657"/>
                  <a:pt x="272053" y="468536"/>
                </a:cubicBezTo>
                <a:cubicBezTo>
                  <a:pt x="302401" y="458418"/>
                  <a:pt x="274418" y="466687"/>
                  <a:pt x="340066" y="460979"/>
                </a:cubicBezTo>
                <a:cubicBezTo>
                  <a:pt x="357213" y="459488"/>
                  <a:pt x="372641" y="457240"/>
                  <a:pt x="389187" y="453422"/>
                </a:cubicBezTo>
                <a:cubicBezTo>
                  <a:pt x="399307" y="451087"/>
                  <a:pt x="409339" y="448384"/>
                  <a:pt x="419415" y="445865"/>
                </a:cubicBezTo>
                <a:cubicBezTo>
                  <a:pt x="424453" y="444605"/>
                  <a:pt x="429602" y="443728"/>
                  <a:pt x="434529" y="442086"/>
                </a:cubicBezTo>
                <a:lnTo>
                  <a:pt x="457200" y="434529"/>
                </a:lnTo>
                <a:lnTo>
                  <a:pt x="479871" y="426972"/>
                </a:lnTo>
                <a:cubicBezTo>
                  <a:pt x="483649" y="425713"/>
                  <a:pt x="487892" y="425402"/>
                  <a:pt x="491206" y="423193"/>
                </a:cubicBezTo>
                <a:cubicBezTo>
                  <a:pt x="498763" y="418155"/>
                  <a:pt x="505261" y="410951"/>
                  <a:pt x="513877" y="408079"/>
                </a:cubicBezTo>
                <a:cubicBezTo>
                  <a:pt x="521434" y="405560"/>
                  <a:pt x="529920" y="404940"/>
                  <a:pt x="536548" y="400522"/>
                </a:cubicBezTo>
                <a:lnTo>
                  <a:pt x="581891" y="370294"/>
                </a:lnTo>
                <a:lnTo>
                  <a:pt x="615897" y="347623"/>
                </a:lnTo>
                <a:lnTo>
                  <a:pt x="627233" y="340066"/>
                </a:lnTo>
                <a:cubicBezTo>
                  <a:pt x="629752" y="336288"/>
                  <a:pt x="631244" y="331568"/>
                  <a:pt x="634790" y="328731"/>
                </a:cubicBezTo>
                <a:cubicBezTo>
                  <a:pt x="637900" y="326243"/>
                  <a:pt x="642563" y="326733"/>
                  <a:pt x="646125" y="324952"/>
                </a:cubicBezTo>
                <a:cubicBezTo>
                  <a:pt x="650187" y="322921"/>
                  <a:pt x="653682" y="319914"/>
                  <a:pt x="657461" y="317395"/>
                </a:cubicBezTo>
                <a:cubicBezTo>
                  <a:pt x="679118" y="284911"/>
                  <a:pt x="650281" y="323139"/>
                  <a:pt x="676353" y="302281"/>
                </a:cubicBezTo>
                <a:cubicBezTo>
                  <a:pt x="679899" y="299444"/>
                  <a:pt x="681391" y="294724"/>
                  <a:pt x="683910" y="290946"/>
                </a:cubicBezTo>
                <a:cubicBezTo>
                  <a:pt x="724411" y="317946"/>
                  <a:pt x="662949" y="275902"/>
                  <a:pt x="706582" y="309838"/>
                </a:cubicBezTo>
                <a:cubicBezTo>
                  <a:pt x="713751" y="315414"/>
                  <a:pt x="721696" y="319914"/>
                  <a:pt x="729253" y="324952"/>
                </a:cubicBezTo>
                <a:lnTo>
                  <a:pt x="763259" y="347623"/>
                </a:lnTo>
                <a:lnTo>
                  <a:pt x="785930" y="362737"/>
                </a:lnTo>
                <a:cubicBezTo>
                  <a:pt x="789709" y="365256"/>
                  <a:pt x="792958" y="368858"/>
                  <a:pt x="797266" y="370294"/>
                </a:cubicBezTo>
                <a:cubicBezTo>
                  <a:pt x="808626" y="374081"/>
                  <a:pt x="810171" y="373492"/>
                  <a:pt x="819937" y="381630"/>
                </a:cubicBezTo>
                <a:cubicBezTo>
                  <a:pt x="824042" y="385051"/>
                  <a:pt x="827054" y="389685"/>
                  <a:pt x="831272" y="392965"/>
                </a:cubicBezTo>
                <a:cubicBezTo>
                  <a:pt x="838442" y="398541"/>
                  <a:pt x="853944" y="408079"/>
                  <a:pt x="853944" y="408079"/>
                </a:cubicBezTo>
                <a:cubicBezTo>
                  <a:pt x="866539" y="426972"/>
                  <a:pt x="857722" y="416895"/>
                  <a:pt x="884172" y="434529"/>
                </a:cubicBezTo>
                <a:lnTo>
                  <a:pt x="906843" y="449643"/>
                </a:lnTo>
                <a:cubicBezTo>
                  <a:pt x="910621" y="452162"/>
                  <a:pt x="913870" y="455764"/>
                  <a:pt x="918178" y="457200"/>
                </a:cubicBezTo>
                <a:cubicBezTo>
                  <a:pt x="921957" y="458460"/>
                  <a:pt x="925951" y="459198"/>
                  <a:pt x="929514" y="460979"/>
                </a:cubicBezTo>
                <a:cubicBezTo>
                  <a:pt x="958806" y="475625"/>
                  <a:pt x="923698" y="462820"/>
                  <a:pt x="952185" y="472314"/>
                </a:cubicBezTo>
                <a:cubicBezTo>
                  <a:pt x="955963" y="474833"/>
                  <a:pt x="959370" y="478027"/>
                  <a:pt x="963520" y="479871"/>
                </a:cubicBezTo>
                <a:cubicBezTo>
                  <a:pt x="970799" y="483106"/>
                  <a:pt x="986191" y="487428"/>
                  <a:pt x="986191" y="487428"/>
                </a:cubicBezTo>
                <a:cubicBezTo>
                  <a:pt x="993748" y="492466"/>
                  <a:pt x="1000247" y="499669"/>
                  <a:pt x="1008863" y="502542"/>
                </a:cubicBezTo>
                <a:cubicBezTo>
                  <a:pt x="1012641" y="503802"/>
                  <a:pt x="1016636" y="504540"/>
                  <a:pt x="1020198" y="506321"/>
                </a:cubicBezTo>
                <a:cubicBezTo>
                  <a:pt x="1024260" y="508352"/>
                  <a:pt x="1027384" y="512034"/>
                  <a:pt x="1031534" y="513878"/>
                </a:cubicBezTo>
                <a:cubicBezTo>
                  <a:pt x="1038813" y="517113"/>
                  <a:pt x="1046648" y="518916"/>
                  <a:pt x="1054205" y="521435"/>
                </a:cubicBezTo>
                <a:lnTo>
                  <a:pt x="1076876" y="528992"/>
                </a:lnTo>
                <a:cubicBezTo>
                  <a:pt x="1090595" y="533565"/>
                  <a:pt x="1103880" y="538871"/>
                  <a:pt x="1118439" y="540327"/>
                </a:cubicBezTo>
                <a:cubicBezTo>
                  <a:pt x="1137280" y="542211"/>
                  <a:pt x="1156238" y="542654"/>
                  <a:pt x="1175117" y="544106"/>
                </a:cubicBezTo>
                <a:cubicBezTo>
                  <a:pt x="1206419" y="546514"/>
                  <a:pt x="1220579" y="548317"/>
                  <a:pt x="1250687" y="551663"/>
                </a:cubicBezTo>
                <a:cubicBezTo>
                  <a:pt x="1292251" y="550403"/>
                  <a:pt x="1334817" y="557043"/>
                  <a:pt x="1375378" y="547884"/>
                </a:cubicBezTo>
                <a:cubicBezTo>
                  <a:pt x="1383148" y="546129"/>
                  <a:pt x="1367821" y="525213"/>
                  <a:pt x="1367821" y="525213"/>
                </a:cubicBezTo>
                <a:cubicBezTo>
                  <a:pt x="1366562" y="517656"/>
                  <a:pt x="1365545" y="510054"/>
                  <a:pt x="1364043" y="502542"/>
                </a:cubicBezTo>
                <a:cubicBezTo>
                  <a:pt x="1363025" y="497450"/>
                  <a:pt x="1361391" y="492497"/>
                  <a:pt x="1360264" y="487428"/>
                </a:cubicBezTo>
                <a:cubicBezTo>
                  <a:pt x="1358871" y="481159"/>
                  <a:pt x="1357879" y="474805"/>
                  <a:pt x="1356486" y="468536"/>
                </a:cubicBezTo>
                <a:cubicBezTo>
                  <a:pt x="1355359" y="463467"/>
                  <a:pt x="1353795" y="458500"/>
                  <a:pt x="1352707" y="453422"/>
                </a:cubicBezTo>
                <a:cubicBezTo>
                  <a:pt x="1351502" y="447800"/>
                  <a:pt x="1344304" y="403030"/>
                  <a:pt x="1337593" y="392965"/>
                </a:cubicBezTo>
                <a:cubicBezTo>
                  <a:pt x="1335074" y="389187"/>
                  <a:pt x="1333053" y="385024"/>
                  <a:pt x="1330036" y="381630"/>
                </a:cubicBezTo>
                <a:cubicBezTo>
                  <a:pt x="1311211" y="360453"/>
                  <a:pt x="1313258" y="362888"/>
                  <a:pt x="1296029" y="351402"/>
                </a:cubicBezTo>
                <a:cubicBezTo>
                  <a:pt x="1286535" y="322915"/>
                  <a:pt x="1299340" y="358023"/>
                  <a:pt x="1284694" y="328731"/>
                </a:cubicBezTo>
                <a:cubicBezTo>
                  <a:pt x="1278547" y="316438"/>
                  <a:pt x="1284187" y="316889"/>
                  <a:pt x="1273358" y="306060"/>
                </a:cubicBezTo>
                <a:cubicBezTo>
                  <a:pt x="1270147" y="302849"/>
                  <a:pt x="1265801" y="301022"/>
                  <a:pt x="1262023" y="298503"/>
                </a:cubicBezTo>
                <a:cubicBezTo>
                  <a:pt x="1244390" y="272052"/>
                  <a:pt x="1254466" y="280869"/>
                  <a:pt x="1235573" y="268274"/>
                </a:cubicBezTo>
                <a:cubicBezTo>
                  <a:pt x="1216811" y="240132"/>
                  <a:pt x="1240925" y="274696"/>
                  <a:pt x="1216681" y="245603"/>
                </a:cubicBezTo>
                <a:cubicBezTo>
                  <a:pt x="1200940" y="226713"/>
                  <a:pt x="1218568" y="240564"/>
                  <a:pt x="1197788" y="226711"/>
                </a:cubicBezTo>
                <a:cubicBezTo>
                  <a:pt x="1189280" y="201184"/>
                  <a:pt x="1201079" y="228852"/>
                  <a:pt x="1182674" y="207818"/>
                </a:cubicBezTo>
                <a:cubicBezTo>
                  <a:pt x="1176693" y="200983"/>
                  <a:pt x="1175117" y="190185"/>
                  <a:pt x="1167560" y="185147"/>
                </a:cubicBezTo>
                <a:lnTo>
                  <a:pt x="1133553" y="162476"/>
                </a:lnTo>
                <a:cubicBezTo>
                  <a:pt x="1129775" y="159957"/>
                  <a:pt x="1126526" y="156355"/>
                  <a:pt x="1122218" y="154919"/>
                </a:cubicBezTo>
                <a:lnTo>
                  <a:pt x="1110882" y="151141"/>
                </a:lnTo>
                <a:cubicBezTo>
                  <a:pt x="1093126" y="133383"/>
                  <a:pt x="1103992" y="142768"/>
                  <a:pt x="1076876" y="124691"/>
                </a:cubicBezTo>
                <a:cubicBezTo>
                  <a:pt x="1062227" y="114925"/>
                  <a:pt x="1069847" y="118570"/>
                  <a:pt x="1054205" y="113355"/>
                </a:cubicBezTo>
                <a:cubicBezTo>
                  <a:pt x="1036446" y="95598"/>
                  <a:pt x="1047316" y="104985"/>
                  <a:pt x="1020198" y="86906"/>
                </a:cubicBezTo>
                <a:cubicBezTo>
                  <a:pt x="1016420" y="84387"/>
                  <a:pt x="1013268" y="80450"/>
                  <a:pt x="1008863" y="79349"/>
                </a:cubicBezTo>
                <a:cubicBezTo>
                  <a:pt x="989884" y="74604"/>
                  <a:pt x="998675" y="77212"/>
                  <a:pt x="982413" y="71792"/>
                </a:cubicBezTo>
                <a:cubicBezTo>
                  <a:pt x="978634" y="69273"/>
                  <a:pt x="975139" y="66266"/>
                  <a:pt x="971077" y="64235"/>
                </a:cubicBezTo>
                <a:cubicBezTo>
                  <a:pt x="967515" y="62454"/>
                  <a:pt x="963584" y="61504"/>
                  <a:pt x="959742" y="60456"/>
                </a:cubicBezTo>
                <a:cubicBezTo>
                  <a:pt x="959669" y="60436"/>
                  <a:pt x="921994" y="51019"/>
                  <a:pt x="914400" y="49121"/>
                </a:cubicBezTo>
                <a:cubicBezTo>
                  <a:pt x="909362" y="47861"/>
                  <a:pt x="904213" y="46984"/>
                  <a:pt x="899286" y="45342"/>
                </a:cubicBezTo>
                <a:cubicBezTo>
                  <a:pt x="884635" y="40459"/>
                  <a:pt x="874764" y="36848"/>
                  <a:pt x="857722" y="34007"/>
                </a:cubicBezTo>
                <a:lnTo>
                  <a:pt x="835051" y="30228"/>
                </a:lnTo>
                <a:cubicBezTo>
                  <a:pt x="808838" y="25462"/>
                  <a:pt x="824447" y="26450"/>
                  <a:pt x="801044" y="26450"/>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509BF67A-935F-8446-B8D7-540E6468EC75}"/>
              </a:ext>
            </a:extLst>
          </p:cNvPr>
          <p:cNvSpPr/>
          <p:nvPr/>
        </p:nvSpPr>
        <p:spPr>
          <a:xfrm>
            <a:off x="9987661" y="4629607"/>
            <a:ext cx="706582" cy="465046"/>
          </a:xfrm>
          <a:custGeom>
            <a:avLst/>
            <a:gdLst>
              <a:gd name="connsiteX0" fmla="*/ 581891 w 706582"/>
              <a:gd name="connsiteY0" fmla="*/ 289 h 465046"/>
              <a:gd name="connsiteX1" fmla="*/ 562999 w 706582"/>
              <a:gd name="connsiteY1" fmla="*/ 7846 h 465046"/>
              <a:gd name="connsiteX2" fmla="*/ 532770 w 706582"/>
              <a:gd name="connsiteY2" fmla="*/ 11625 h 465046"/>
              <a:gd name="connsiteX3" fmla="*/ 510099 w 706582"/>
              <a:gd name="connsiteY3" fmla="*/ 15403 h 465046"/>
              <a:gd name="connsiteX4" fmla="*/ 491207 w 706582"/>
              <a:gd name="connsiteY4" fmla="*/ 19182 h 465046"/>
              <a:gd name="connsiteX5" fmla="*/ 476093 w 706582"/>
              <a:gd name="connsiteY5" fmla="*/ 22960 h 465046"/>
              <a:gd name="connsiteX6" fmla="*/ 453422 w 706582"/>
              <a:gd name="connsiteY6" fmla="*/ 26739 h 465046"/>
              <a:gd name="connsiteX7" fmla="*/ 426972 w 706582"/>
              <a:gd name="connsiteY7" fmla="*/ 34296 h 465046"/>
              <a:gd name="connsiteX8" fmla="*/ 389187 w 706582"/>
              <a:gd name="connsiteY8" fmla="*/ 45631 h 465046"/>
              <a:gd name="connsiteX9" fmla="*/ 377851 w 706582"/>
              <a:gd name="connsiteY9" fmla="*/ 49410 h 465046"/>
              <a:gd name="connsiteX10" fmla="*/ 366516 w 706582"/>
              <a:gd name="connsiteY10" fmla="*/ 56967 h 465046"/>
              <a:gd name="connsiteX11" fmla="*/ 343845 w 706582"/>
              <a:gd name="connsiteY11" fmla="*/ 64524 h 465046"/>
              <a:gd name="connsiteX12" fmla="*/ 309838 w 706582"/>
              <a:gd name="connsiteY12" fmla="*/ 87195 h 465046"/>
              <a:gd name="connsiteX13" fmla="*/ 298503 w 706582"/>
              <a:gd name="connsiteY13" fmla="*/ 94752 h 465046"/>
              <a:gd name="connsiteX14" fmla="*/ 287167 w 706582"/>
              <a:gd name="connsiteY14" fmla="*/ 98531 h 465046"/>
              <a:gd name="connsiteX15" fmla="*/ 264496 w 706582"/>
              <a:gd name="connsiteY15" fmla="*/ 113645 h 465046"/>
              <a:gd name="connsiteX16" fmla="*/ 253161 w 706582"/>
              <a:gd name="connsiteY16" fmla="*/ 121202 h 465046"/>
              <a:gd name="connsiteX17" fmla="*/ 245604 w 706582"/>
              <a:gd name="connsiteY17" fmla="*/ 132537 h 465046"/>
              <a:gd name="connsiteX18" fmla="*/ 234268 w 706582"/>
              <a:gd name="connsiteY18" fmla="*/ 136316 h 465046"/>
              <a:gd name="connsiteX19" fmla="*/ 211597 w 706582"/>
              <a:gd name="connsiteY19" fmla="*/ 151430 h 465046"/>
              <a:gd name="connsiteX20" fmla="*/ 200261 w 706582"/>
              <a:gd name="connsiteY20" fmla="*/ 158987 h 465046"/>
              <a:gd name="connsiteX21" fmla="*/ 188926 w 706582"/>
              <a:gd name="connsiteY21" fmla="*/ 166544 h 465046"/>
              <a:gd name="connsiteX22" fmla="*/ 177590 w 706582"/>
              <a:gd name="connsiteY22" fmla="*/ 177879 h 465046"/>
              <a:gd name="connsiteX23" fmla="*/ 154919 w 706582"/>
              <a:gd name="connsiteY23" fmla="*/ 192993 h 465046"/>
              <a:gd name="connsiteX24" fmla="*/ 147362 w 706582"/>
              <a:gd name="connsiteY24" fmla="*/ 204329 h 465046"/>
              <a:gd name="connsiteX25" fmla="*/ 136027 w 706582"/>
              <a:gd name="connsiteY25" fmla="*/ 211886 h 465046"/>
              <a:gd name="connsiteX26" fmla="*/ 120913 w 706582"/>
              <a:gd name="connsiteY26" fmla="*/ 234557 h 465046"/>
              <a:gd name="connsiteX27" fmla="*/ 98242 w 706582"/>
              <a:gd name="connsiteY27" fmla="*/ 268564 h 465046"/>
              <a:gd name="connsiteX28" fmla="*/ 90685 w 706582"/>
              <a:gd name="connsiteY28" fmla="*/ 279899 h 465046"/>
              <a:gd name="connsiteX29" fmla="*/ 79349 w 706582"/>
              <a:gd name="connsiteY29" fmla="*/ 291235 h 465046"/>
              <a:gd name="connsiteX30" fmla="*/ 64235 w 706582"/>
              <a:gd name="connsiteY30" fmla="*/ 313906 h 465046"/>
              <a:gd name="connsiteX31" fmla="*/ 41564 w 706582"/>
              <a:gd name="connsiteY31" fmla="*/ 347912 h 465046"/>
              <a:gd name="connsiteX32" fmla="*/ 18893 w 706582"/>
              <a:gd name="connsiteY32" fmla="*/ 381919 h 465046"/>
              <a:gd name="connsiteX33" fmla="*/ 11336 w 706582"/>
              <a:gd name="connsiteY33" fmla="*/ 393254 h 465046"/>
              <a:gd name="connsiteX34" fmla="*/ 3779 w 706582"/>
              <a:gd name="connsiteY34" fmla="*/ 415926 h 465046"/>
              <a:gd name="connsiteX35" fmla="*/ 0 w 706582"/>
              <a:gd name="connsiteY35" fmla="*/ 427261 h 465046"/>
              <a:gd name="connsiteX36" fmla="*/ 3779 w 706582"/>
              <a:gd name="connsiteY36" fmla="*/ 438597 h 465046"/>
              <a:gd name="connsiteX37" fmla="*/ 132248 w 706582"/>
              <a:gd name="connsiteY37" fmla="*/ 461268 h 465046"/>
              <a:gd name="connsiteX38" fmla="*/ 215375 w 706582"/>
              <a:gd name="connsiteY38" fmla="*/ 465046 h 465046"/>
              <a:gd name="connsiteX39" fmla="*/ 298503 w 706582"/>
              <a:gd name="connsiteY39" fmla="*/ 461268 h 465046"/>
              <a:gd name="connsiteX40" fmla="*/ 343845 w 706582"/>
              <a:gd name="connsiteY40" fmla="*/ 453711 h 465046"/>
              <a:gd name="connsiteX41" fmla="*/ 358959 w 706582"/>
              <a:gd name="connsiteY41" fmla="*/ 449932 h 465046"/>
              <a:gd name="connsiteX42" fmla="*/ 381630 w 706582"/>
              <a:gd name="connsiteY42" fmla="*/ 446154 h 465046"/>
              <a:gd name="connsiteX43" fmla="*/ 392966 w 706582"/>
              <a:gd name="connsiteY43" fmla="*/ 442375 h 465046"/>
              <a:gd name="connsiteX44" fmla="*/ 426972 w 706582"/>
              <a:gd name="connsiteY44" fmla="*/ 434818 h 465046"/>
              <a:gd name="connsiteX45" fmla="*/ 460979 w 706582"/>
              <a:gd name="connsiteY45" fmla="*/ 423483 h 465046"/>
              <a:gd name="connsiteX46" fmla="*/ 472314 w 706582"/>
              <a:gd name="connsiteY46" fmla="*/ 419704 h 465046"/>
              <a:gd name="connsiteX47" fmla="*/ 487428 w 706582"/>
              <a:gd name="connsiteY47" fmla="*/ 415926 h 465046"/>
              <a:gd name="connsiteX48" fmla="*/ 510099 w 706582"/>
              <a:gd name="connsiteY48" fmla="*/ 408369 h 465046"/>
              <a:gd name="connsiteX49" fmla="*/ 532770 w 706582"/>
              <a:gd name="connsiteY49" fmla="*/ 400812 h 465046"/>
              <a:gd name="connsiteX50" fmla="*/ 544106 w 706582"/>
              <a:gd name="connsiteY50" fmla="*/ 397033 h 465046"/>
              <a:gd name="connsiteX51" fmla="*/ 555442 w 706582"/>
              <a:gd name="connsiteY51" fmla="*/ 393254 h 465046"/>
              <a:gd name="connsiteX52" fmla="*/ 578113 w 706582"/>
              <a:gd name="connsiteY52" fmla="*/ 381919 h 465046"/>
              <a:gd name="connsiteX53" fmla="*/ 600784 w 706582"/>
              <a:gd name="connsiteY53" fmla="*/ 366805 h 465046"/>
              <a:gd name="connsiteX54" fmla="*/ 612119 w 706582"/>
              <a:gd name="connsiteY54" fmla="*/ 359248 h 465046"/>
              <a:gd name="connsiteX55" fmla="*/ 619676 w 706582"/>
              <a:gd name="connsiteY55" fmla="*/ 347912 h 465046"/>
              <a:gd name="connsiteX56" fmla="*/ 653683 w 706582"/>
              <a:gd name="connsiteY56" fmla="*/ 329020 h 465046"/>
              <a:gd name="connsiteX57" fmla="*/ 676354 w 706582"/>
              <a:gd name="connsiteY57" fmla="*/ 313906 h 465046"/>
              <a:gd name="connsiteX58" fmla="*/ 683911 w 706582"/>
              <a:gd name="connsiteY58" fmla="*/ 302570 h 465046"/>
              <a:gd name="connsiteX59" fmla="*/ 706582 w 706582"/>
              <a:gd name="connsiteY59" fmla="*/ 283678 h 465046"/>
              <a:gd name="connsiteX60" fmla="*/ 695247 w 706582"/>
              <a:gd name="connsiteY60" fmla="*/ 279899 h 465046"/>
              <a:gd name="connsiteX61" fmla="*/ 691468 w 706582"/>
              <a:gd name="connsiteY61" fmla="*/ 268564 h 465046"/>
              <a:gd name="connsiteX62" fmla="*/ 687689 w 706582"/>
              <a:gd name="connsiteY62" fmla="*/ 249671 h 465046"/>
              <a:gd name="connsiteX63" fmla="*/ 680132 w 706582"/>
              <a:gd name="connsiteY63" fmla="*/ 227000 h 465046"/>
              <a:gd name="connsiteX64" fmla="*/ 676354 w 706582"/>
              <a:gd name="connsiteY64" fmla="*/ 215664 h 465046"/>
              <a:gd name="connsiteX65" fmla="*/ 665018 w 706582"/>
              <a:gd name="connsiteY65" fmla="*/ 208107 h 465046"/>
              <a:gd name="connsiteX66" fmla="*/ 649904 w 706582"/>
              <a:gd name="connsiteY66" fmla="*/ 189215 h 465046"/>
              <a:gd name="connsiteX67" fmla="*/ 646126 w 706582"/>
              <a:gd name="connsiteY67" fmla="*/ 177879 h 465046"/>
              <a:gd name="connsiteX68" fmla="*/ 638569 w 706582"/>
              <a:gd name="connsiteY68" fmla="*/ 166544 h 465046"/>
              <a:gd name="connsiteX69" fmla="*/ 631012 w 706582"/>
              <a:gd name="connsiteY69" fmla="*/ 143873 h 465046"/>
              <a:gd name="connsiteX70" fmla="*/ 627233 w 706582"/>
              <a:gd name="connsiteY70" fmla="*/ 132537 h 465046"/>
              <a:gd name="connsiteX71" fmla="*/ 623455 w 706582"/>
              <a:gd name="connsiteY71" fmla="*/ 121202 h 465046"/>
              <a:gd name="connsiteX72" fmla="*/ 615898 w 706582"/>
              <a:gd name="connsiteY72" fmla="*/ 109866 h 465046"/>
              <a:gd name="connsiteX73" fmla="*/ 608341 w 706582"/>
              <a:gd name="connsiteY73" fmla="*/ 87195 h 465046"/>
              <a:gd name="connsiteX74" fmla="*/ 597005 w 706582"/>
              <a:gd name="connsiteY74" fmla="*/ 53188 h 465046"/>
              <a:gd name="connsiteX75" fmla="*/ 585670 w 706582"/>
              <a:gd name="connsiteY75" fmla="*/ 19182 h 465046"/>
              <a:gd name="connsiteX76" fmla="*/ 581891 w 706582"/>
              <a:gd name="connsiteY76" fmla="*/ 289 h 46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06582" h="465046">
                <a:moveTo>
                  <a:pt x="581891" y="289"/>
                </a:moveTo>
                <a:cubicBezTo>
                  <a:pt x="578113" y="-1600"/>
                  <a:pt x="569608" y="6321"/>
                  <a:pt x="562999" y="7846"/>
                </a:cubicBezTo>
                <a:cubicBezTo>
                  <a:pt x="553104" y="10129"/>
                  <a:pt x="542823" y="10189"/>
                  <a:pt x="532770" y="11625"/>
                </a:cubicBezTo>
                <a:cubicBezTo>
                  <a:pt x="525186" y="12708"/>
                  <a:pt x="517637" y="14033"/>
                  <a:pt x="510099" y="15403"/>
                </a:cubicBezTo>
                <a:cubicBezTo>
                  <a:pt x="503781" y="16552"/>
                  <a:pt x="497476" y="17789"/>
                  <a:pt x="491207" y="19182"/>
                </a:cubicBezTo>
                <a:cubicBezTo>
                  <a:pt x="486138" y="20309"/>
                  <a:pt x="481185" y="21942"/>
                  <a:pt x="476093" y="22960"/>
                </a:cubicBezTo>
                <a:cubicBezTo>
                  <a:pt x="468581" y="24462"/>
                  <a:pt x="460934" y="25237"/>
                  <a:pt x="453422" y="26739"/>
                </a:cubicBezTo>
                <a:cubicBezTo>
                  <a:pt x="433719" y="30680"/>
                  <a:pt x="443790" y="29491"/>
                  <a:pt x="426972" y="34296"/>
                </a:cubicBezTo>
                <a:cubicBezTo>
                  <a:pt x="386994" y="45718"/>
                  <a:pt x="443070" y="27670"/>
                  <a:pt x="389187" y="45631"/>
                </a:cubicBezTo>
                <a:cubicBezTo>
                  <a:pt x="385408" y="46891"/>
                  <a:pt x="381165" y="47201"/>
                  <a:pt x="377851" y="49410"/>
                </a:cubicBezTo>
                <a:cubicBezTo>
                  <a:pt x="374073" y="51929"/>
                  <a:pt x="370666" y="55123"/>
                  <a:pt x="366516" y="56967"/>
                </a:cubicBezTo>
                <a:cubicBezTo>
                  <a:pt x="359237" y="60202"/>
                  <a:pt x="350473" y="60105"/>
                  <a:pt x="343845" y="64524"/>
                </a:cubicBezTo>
                <a:lnTo>
                  <a:pt x="309838" y="87195"/>
                </a:lnTo>
                <a:cubicBezTo>
                  <a:pt x="306060" y="89714"/>
                  <a:pt x="302811" y="93316"/>
                  <a:pt x="298503" y="94752"/>
                </a:cubicBezTo>
                <a:cubicBezTo>
                  <a:pt x="294724" y="96012"/>
                  <a:pt x="290649" y="96597"/>
                  <a:pt x="287167" y="98531"/>
                </a:cubicBezTo>
                <a:cubicBezTo>
                  <a:pt x="279228" y="102942"/>
                  <a:pt x="272053" y="108607"/>
                  <a:pt x="264496" y="113645"/>
                </a:cubicBezTo>
                <a:lnTo>
                  <a:pt x="253161" y="121202"/>
                </a:lnTo>
                <a:cubicBezTo>
                  <a:pt x="250642" y="124980"/>
                  <a:pt x="249150" y="129700"/>
                  <a:pt x="245604" y="132537"/>
                </a:cubicBezTo>
                <a:cubicBezTo>
                  <a:pt x="242494" y="135025"/>
                  <a:pt x="237750" y="134382"/>
                  <a:pt x="234268" y="136316"/>
                </a:cubicBezTo>
                <a:cubicBezTo>
                  <a:pt x="226329" y="140727"/>
                  <a:pt x="219154" y="146392"/>
                  <a:pt x="211597" y="151430"/>
                </a:cubicBezTo>
                <a:lnTo>
                  <a:pt x="200261" y="158987"/>
                </a:lnTo>
                <a:cubicBezTo>
                  <a:pt x="196483" y="161506"/>
                  <a:pt x="192137" y="163333"/>
                  <a:pt x="188926" y="166544"/>
                </a:cubicBezTo>
                <a:cubicBezTo>
                  <a:pt x="185147" y="170322"/>
                  <a:pt x="181808" y="174598"/>
                  <a:pt x="177590" y="177879"/>
                </a:cubicBezTo>
                <a:cubicBezTo>
                  <a:pt x="170421" y="183455"/>
                  <a:pt x="154919" y="192993"/>
                  <a:pt x="154919" y="192993"/>
                </a:cubicBezTo>
                <a:cubicBezTo>
                  <a:pt x="152400" y="196772"/>
                  <a:pt x="150573" y="201118"/>
                  <a:pt x="147362" y="204329"/>
                </a:cubicBezTo>
                <a:cubicBezTo>
                  <a:pt x="144151" y="207540"/>
                  <a:pt x="139017" y="208468"/>
                  <a:pt x="136027" y="211886"/>
                </a:cubicBezTo>
                <a:cubicBezTo>
                  <a:pt x="130046" y="218721"/>
                  <a:pt x="125951" y="227000"/>
                  <a:pt x="120913" y="234557"/>
                </a:cubicBezTo>
                <a:lnTo>
                  <a:pt x="98242" y="268564"/>
                </a:lnTo>
                <a:cubicBezTo>
                  <a:pt x="95723" y="272342"/>
                  <a:pt x="93896" y="276688"/>
                  <a:pt x="90685" y="279899"/>
                </a:cubicBezTo>
                <a:cubicBezTo>
                  <a:pt x="86906" y="283678"/>
                  <a:pt x="82630" y="287017"/>
                  <a:pt x="79349" y="291235"/>
                </a:cubicBezTo>
                <a:cubicBezTo>
                  <a:pt x="73773" y="298404"/>
                  <a:pt x="69273" y="306349"/>
                  <a:pt x="64235" y="313906"/>
                </a:cubicBezTo>
                <a:lnTo>
                  <a:pt x="41564" y="347912"/>
                </a:lnTo>
                <a:lnTo>
                  <a:pt x="18893" y="381919"/>
                </a:lnTo>
                <a:cubicBezTo>
                  <a:pt x="16374" y="385697"/>
                  <a:pt x="12772" y="388946"/>
                  <a:pt x="11336" y="393254"/>
                </a:cubicBezTo>
                <a:lnTo>
                  <a:pt x="3779" y="415926"/>
                </a:lnTo>
                <a:lnTo>
                  <a:pt x="0" y="427261"/>
                </a:lnTo>
                <a:cubicBezTo>
                  <a:pt x="1260" y="431040"/>
                  <a:pt x="963" y="435781"/>
                  <a:pt x="3779" y="438597"/>
                </a:cubicBezTo>
                <a:cubicBezTo>
                  <a:pt x="36833" y="471651"/>
                  <a:pt x="92713" y="459586"/>
                  <a:pt x="132248" y="461268"/>
                </a:cubicBezTo>
                <a:lnTo>
                  <a:pt x="215375" y="465046"/>
                </a:lnTo>
                <a:cubicBezTo>
                  <a:pt x="243084" y="463787"/>
                  <a:pt x="270831" y="463176"/>
                  <a:pt x="298503" y="461268"/>
                </a:cubicBezTo>
                <a:cubicBezTo>
                  <a:pt x="309925" y="460480"/>
                  <a:pt x="331640" y="456423"/>
                  <a:pt x="343845" y="453711"/>
                </a:cubicBezTo>
                <a:cubicBezTo>
                  <a:pt x="348914" y="452584"/>
                  <a:pt x="353867" y="450950"/>
                  <a:pt x="358959" y="449932"/>
                </a:cubicBezTo>
                <a:cubicBezTo>
                  <a:pt x="366471" y="448430"/>
                  <a:pt x="374073" y="447413"/>
                  <a:pt x="381630" y="446154"/>
                </a:cubicBezTo>
                <a:cubicBezTo>
                  <a:pt x="385409" y="444894"/>
                  <a:pt x="389102" y="443341"/>
                  <a:pt x="392966" y="442375"/>
                </a:cubicBezTo>
                <a:cubicBezTo>
                  <a:pt x="414561" y="436976"/>
                  <a:pt x="407560" y="440642"/>
                  <a:pt x="426972" y="434818"/>
                </a:cubicBezTo>
                <a:cubicBezTo>
                  <a:pt x="438417" y="431384"/>
                  <a:pt x="449643" y="427262"/>
                  <a:pt x="460979" y="423483"/>
                </a:cubicBezTo>
                <a:cubicBezTo>
                  <a:pt x="464757" y="422224"/>
                  <a:pt x="468450" y="420670"/>
                  <a:pt x="472314" y="419704"/>
                </a:cubicBezTo>
                <a:cubicBezTo>
                  <a:pt x="477352" y="418445"/>
                  <a:pt x="482454" y="417418"/>
                  <a:pt x="487428" y="415926"/>
                </a:cubicBezTo>
                <a:cubicBezTo>
                  <a:pt x="495058" y="413637"/>
                  <a:pt x="502542" y="410888"/>
                  <a:pt x="510099" y="408369"/>
                </a:cubicBezTo>
                <a:lnTo>
                  <a:pt x="532770" y="400812"/>
                </a:lnTo>
                <a:lnTo>
                  <a:pt x="544106" y="397033"/>
                </a:lnTo>
                <a:cubicBezTo>
                  <a:pt x="547885" y="395773"/>
                  <a:pt x="552128" y="395463"/>
                  <a:pt x="555442" y="393254"/>
                </a:cubicBezTo>
                <a:cubicBezTo>
                  <a:pt x="570091" y="383488"/>
                  <a:pt x="562469" y="387133"/>
                  <a:pt x="578113" y="381919"/>
                </a:cubicBezTo>
                <a:lnTo>
                  <a:pt x="600784" y="366805"/>
                </a:lnTo>
                <a:lnTo>
                  <a:pt x="612119" y="359248"/>
                </a:lnTo>
                <a:cubicBezTo>
                  <a:pt x="614638" y="355469"/>
                  <a:pt x="616258" y="350903"/>
                  <a:pt x="619676" y="347912"/>
                </a:cubicBezTo>
                <a:cubicBezTo>
                  <a:pt x="635667" y="333919"/>
                  <a:pt x="638113" y="334209"/>
                  <a:pt x="653683" y="329020"/>
                </a:cubicBezTo>
                <a:cubicBezTo>
                  <a:pt x="661240" y="323982"/>
                  <a:pt x="671316" y="321463"/>
                  <a:pt x="676354" y="313906"/>
                </a:cubicBezTo>
                <a:cubicBezTo>
                  <a:pt x="678873" y="310127"/>
                  <a:pt x="681004" y="306059"/>
                  <a:pt x="683911" y="302570"/>
                </a:cubicBezTo>
                <a:cubicBezTo>
                  <a:pt x="693001" y="291663"/>
                  <a:pt x="695439" y="291107"/>
                  <a:pt x="706582" y="283678"/>
                </a:cubicBezTo>
                <a:cubicBezTo>
                  <a:pt x="702804" y="282418"/>
                  <a:pt x="698063" y="282715"/>
                  <a:pt x="695247" y="279899"/>
                </a:cubicBezTo>
                <a:cubicBezTo>
                  <a:pt x="692431" y="277083"/>
                  <a:pt x="692434" y="272428"/>
                  <a:pt x="691468" y="268564"/>
                </a:cubicBezTo>
                <a:cubicBezTo>
                  <a:pt x="689910" y="262333"/>
                  <a:pt x="689379" y="255867"/>
                  <a:pt x="687689" y="249671"/>
                </a:cubicBezTo>
                <a:cubicBezTo>
                  <a:pt x="685593" y="241986"/>
                  <a:pt x="682651" y="234557"/>
                  <a:pt x="680132" y="227000"/>
                </a:cubicBezTo>
                <a:cubicBezTo>
                  <a:pt x="678873" y="223221"/>
                  <a:pt x="679668" y="217873"/>
                  <a:pt x="676354" y="215664"/>
                </a:cubicBezTo>
                <a:lnTo>
                  <a:pt x="665018" y="208107"/>
                </a:lnTo>
                <a:cubicBezTo>
                  <a:pt x="655522" y="179615"/>
                  <a:pt x="669437" y="213632"/>
                  <a:pt x="649904" y="189215"/>
                </a:cubicBezTo>
                <a:cubicBezTo>
                  <a:pt x="647416" y="186105"/>
                  <a:pt x="647907" y="181442"/>
                  <a:pt x="646126" y="177879"/>
                </a:cubicBezTo>
                <a:cubicBezTo>
                  <a:pt x="644095" y="173817"/>
                  <a:pt x="640413" y="170694"/>
                  <a:pt x="638569" y="166544"/>
                </a:cubicBezTo>
                <a:cubicBezTo>
                  <a:pt x="635334" y="159265"/>
                  <a:pt x="633531" y="151430"/>
                  <a:pt x="631012" y="143873"/>
                </a:cubicBezTo>
                <a:lnTo>
                  <a:pt x="627233" y="132537"/>
                </a:lnTo>
                <a:cubicBezTo>
                  <a:pt x="625974" y="128759"/>
                  <a:pt x="625664" y="124516"/>
                  <a:pt x="623455" y="121202"/>
                </a:cubicBezTo>
                <a:cubicBezTo>
                  <a:pt x="620936" y="117423"/>
                  <a:pt x="617742" y="114016"/>
                  <a:pt x="615898" y="109866"/>
                </a:cubicBezTo>
                <a:cubicBezTo>
                  <a:pt x="612663" y="102587"/>
                  <a:pt x="610860" y="94752"/>
                  <a:pt x="608341" y="87195"/>
                </a:cubicBezTo>
                <a:lnTo>
                  <a:pt x="597005" y="53188"/>
                </a:lnTo>
                <a:lnTo>
                  <a:pt x="585670" y="19182"/>
                </a:lnTo>
                <a:cubicBezTo>
                  <a:pt x="581493" y="6650"/>
                  <a:pt x="585669" y="2178"/>
                  <a:pt x="581891" y="28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EBD753B-1F04-E641-A243-43EC31FEB503}"/>
              </a:ext>
            </a:extLst>
          </p:cNvPr>
          <p:cNvSpPr txBox="1"/>
          <p:nvPr/>
        </p:nvSpPr>
        <p:spPr>
          <a:xfrm>
            <a:off x="6984282" y="5893874"/>
            <a:ext cx="1813702" cy="369332"/>
          </a:xfrm>
          <a:prstGeom prst="rect">
            <a:avLst/>
          </a:prstGeom>
          <a:noFill/>
        </p:spPr>
        <p:txBody>
          <a:bodyPr wrap="none" rtlCol="0">
            <a:spAutoFit/>
          </a:bodyPr>
          <a:lstStyle/>
          <a:p>
            <a:r>
              <a:rPr lang="en-US" dirty="0">
                <a:solidFill>
                  <a:schemeClr val="accent1"/>
                </a:solidFill>
              </a:rPr>
              <a:t>partial regression</a:t>
            </a:r>
          </a:p>
        </p:txBody>
      </p:sp>
      <p:sp>
        <p:nvSpPr>
          <p:cNvPr id="27" name="TextBox 26">
            <a:extLst>
              <a:ext uri="{FF2B5EF4-FFF2-40B4-BE49-F238E27FC236}">
                <a16:creationId xmlns:a16="http://schemas.microsoft.com/office/drawing/2014/main" id="{D694F68B-ACC0-9549-93FD-6506289E63C2}"/>
              </a:ext>
            </a:extLst>
          </p:cNvPr>
          <p:cNvSpPr txBox="1"/>
          <p:nvPr/>
        </p:nvSpPr>
        <p:spPr>
          <a:xfrm>
            <a:off x="9661301" y="5914861"/>
            <a:ext cx="2326663" cy="369332"/>
          </a:xfrm>
          <a:prstGeom prst="rect">
            <a:avLst/>
          </a:prstGeom>
          <a:noFill/>
        </p:spPr>
        <p:txBody>
          <a:bodyPr wrap="none" rtlCol="0">
            <a:spAutoFit/>
          </a:bodyPr>
          <a:lstStyle/>
          <a:p>
            <a:r>
              <a:rPr lang="en-US" dirty="0">
                <a:solidFill>
                  <a:schemeClr val="accent1"/>
                </a:solidFill>
              </a:rPr>
              <a:t>Semi-partial regression</a:t>
            </a:r>
          </a:p>
        </p:txBody>
      </p:sp>
      <p:sp>
        <p:nvSpPr>
          <p:cNvPr id="28" name="TextBox 27">
            <a:extLst>
              <a:ext uri="{FF2B5EF4-FFF2-40B4-BE49-F238E27FC236}">
                <a16:creationId xmlns:a16="http://schemas.microsoft.com/office/drawing/2014/main" id="{8D4CDFA9-AC34-F540-B7DC-15527787244C}"/>
              </a:ext>
            </a:extLst>
          </p:cNvPr>
          <p:cNvSpPr txBox="1"/>
          <p:nvPr/>
        </p:nvSpPr>
        <p:spPr>
          <a:xfrm>
            <a:off x="6760103" y="6106735"/>
            <a:ext cx="2351926" cy="261610"/>
          </a:xfrm>
          <a:prstGeom prst="rect">
            <a:avLst/>
          </a:prstGeom>
          <a:noFill/>
        </p:spPr>
        <p:txBody>
          <a:bodyPr wrap="none" rtlCol="0">
            <a:spAutoFit/>
          </a:bodyPr>
          <a:lstStyle/>
          <a:p>
            <a:r>
              <a:rPr lang="en-US" sz="1100" dirty="0"/>
              <a:t>Regress out covariate from IV and DV</a:t>
            </a:r>
          </a:p>
        </p:txBody>
      </p:sp>
      <p:sp>
        <p:nvSpPr>
          <p:cNvPr id="29" name="TextBox 28">
            <a:extLst>
              <a:ext uri="{FF2B5EF4-FFF2-40B4-BE49-F238E27FC236}">
                <a16:creationId xmlns:a16="http://schemas.microsoft.com/office/drawing/2014/main" id="{D5D62997-E6AA-E040-9AA8-7196A6995FDB}"/>
              </a:ext>
            </a:extLst>
          </p:cNvPr>
          <p:cNvSpPr txBox="1"/>
          <p:nvPr/>
        </p:nvSpPr>
        <p:spPr>
          <a:xfrm>
            <a:off x="9987661" y="6126036"/>
            <a:ext cx="1476686" cy="261610"/>
          </a:xfrm>
          <a:prstGeom prst="rect">
            <a:avLst/>
          </a:prstGeom>
          <a:noFill/>
        </p:spPr>
        <p:txBody>
          <a:bodyPr wrap="none" rtlCol="0">
            <a:spAutoFit/>
          </a:bodyPr>
          <a:lstStyle/>
          <a:p>
            <a:r>
              <a:rPr lang="en-US" sz="1100" dirty="0"/>
              <a:t>Regress out of DV only</a:t>
            </a:r>
          </a:p>
        </p:txBody>
      </p:sp>
      <p:cxnSp>
        <p:nvCxnSpPr>
          <p:cNvPr id="31" name="Straight Arrow Connector 30">
            <a:extLst>
              <a:ext uri="{FF2B5EF4-FFF2-40B4-BE49-F238E27FC236}">
                <a16:creationId xmlns:a16="http://schemas.microsoft.com/office/drawing/2014/main" id="{A89B95BC-B911-7347-BE54-9E05EC0E0611}"/>
              </a:ext>
            </a:extLst>
          </p:cNvPr>
          <p:cNvCxnSpPr>
            <a:cxnSpLocks/>
          </p:cNvCxnSpPr>
          <p:nvPr/>
        </p:nvCxnSpPr>
        <p:spPr>
          <a:xfrm flipH="1">
            <a:off x="7939912" y="3672460"/>
            <a:ext cx="468862" cy="6682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897B4E-3636-B041-9F3A-A6128EEA08C4}"/>
              </a:ext>
            </a:extLst>
          </p:cNvPr>
          <p:cNvSpPr txBox="1"/>
          <p:nvPr/>
        </p:nvSpPr>
        <p:spPr>
          <a:xfrm>
            <a:off x="8177890" y="3256012"/>
            <a:ext cx="1762794" cy="461665"/>
          </a:xfrm>
          <a:prstGeom prst="rect">
            <a:avLst/>
          </a:prstGeom>
          <a:noFill/>
        </p:spPr>
        <p:txBody>
          <a:bodyPr wrap="square" rtlCol="0">
            <a:spAutoFit/>
          </a:bodyPr>
          <a:lstStyle/>
          <a:p>
            <a:r>
              <a:rPr lang="en-US" sz="1200" dirty="0"/>
              <a:t>Shared variance between DV and IV is of interest</a:t>
            </a:r>
          </a:p>
        </p:txBody>
      </p:sp>
      <p:sp>
        <p:nvSpPr>
          <p:cNvPr id="25" name="TextBox 24">
            <a:extLst>
              <a:ext uri="{FF2B5EF4-FFF2-40B4-BE49-F238E27FC236}">
                <a16:creationId xmlns:a16="http://schemas.microsoft.com/office/drawing/2014/main" id="{2DD88246-6AE5-6249-A4A1-C62F85859E9E}"/>
              </a:ext>
            </a:extLst>
          </p:cNvPr>
          <p:cNvSpPr txBox="1"/>
          <p:nvPr/>
        </p:nvSpPr>
        <p:spPr>
          <a:xfrm>
            <a:off x="2465079" y="5189781"/>
            <a:ext cx="3459176" cy="830997"/>
          </a:xfrm>
          <a:prstGeom prst="rect">
            <a:avLst/>
          </a:prstGeom>
          <a:noFill/>
        </p:spPr>
        <p:txBody>
          <a:bodyPr wrap="square" rtlCol="0">
            <a:spAutoFit/>
          </a:bodyPr>
          <a:lstStyle/>
          <a:p>
            <a:r>
              <a:rPr lang="en-US" sz="1200" dirty="0"/>
              <a:t>Don’t partial out variance due to covariates if the variable you are regressing out is highly correlated with your DV or your IV (you will be removing variance of interest from your model)</a:t>
            </a:r>
          </a:p>
        </p:txBody>
      </p:sp>
      <p:pic>
        <p:nvPicPr>
          <p:cNvPr id="4" name="Picture 3">
            <a:extLst>
              <a:ext uri="{FF2B5EF4-FFF2-40B4-BE49-F238E27FC236}">
                <a16:creationId xmlns:a16="http://schemas.microsoft.com/office/drawing/2014/main" id="{A30944D9-DC08-234B-83F6-DD7A325D8ADF}"/>
              </a:ext>
            </a:extLst>
          </p:cNvPr>
          <p:cNvPicPr>
            <a:picLocks noChangeAspect="1"/>
          </p:cNvPicPr>
          <p:nvPr/>
        </p:nvPicPr>
        <p:blipFill>
          <a:blip r:embed="rId3"/>
          <a:stretch>
            <a:fillRect/>
          </a:stretch>
        </p:blipFill>
        <p:spPr>
          <a:xfrm>
            <a:off x="1193882" y="5194982"/>
            <a:ext cx="1271197" cy="800855"/>
          </a:xfrm>
          <a:prstGeom prst="rect">
            <a:avLst/>
          </a:prstGeom>
        </p:spPr>
      </p:pic>
      <p:sp>
        <p:nvSpPr>
          <p:cNvPr id="18" name="Rectangle 17">
            <a:extLst>
              <a:ext uri="{FF2B5EF4-FFF2-40B4-BE49-F238E27FC236}">
                <a16:creationId xmlns:a16="http://schemas.microsoft.com/office/drawing/2014/main" id="{4DC682C8-F65C-7740-9641-292C3EB2F697}"/>
              </a:ext>
            </a:extLst>
          </p:cNvPr>
          <p:cNvSpPr/>
          <p:nvPr/>
        </p:nvSpPr>
        <p:spPr>
          <a:xfrm>
            <a:off x="1301355" y="5200570"/>
            <a:ext cx="4476230" cy="8202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575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normAutofit/>
          </a:bodyPr>
          <a:lstStyle/>
          <a:p>
            <a:r>
              <a:rPr lang="en-US" sz="4000" dirty="0"/>
              <a:t>Geometric Interpretation of Partial Correlation and “Regressing Out” Covariates</a:t>
            </a:r>
          </a:p>
        </p:txBody>
      </p:sp>
      <p:pic>
        <p:nvPicPr>
          <p:cNvPr id="5" name="Picture 4" descr="PartialCorrelationGeometrically.jpg">
            <a:extLst>
              <a:ext uri="{FF2B5EF4-FFF2-40B4-BE49-F238E27FC236}">
                <a16:creationId xmlns:a16="http://schemas.microsoft.com/office/drawing/2014/main" id="{F081E7AC-9925-E24C-8A0D-2474BFA9A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351" y="1885688"/>
            <a:ext cx="4300779" cy="3868079"/>
          </a:xfrm>
          <a:prstGeom prst="rect">
            <a:avLst/>
          </a:prstGeom>
        </p:spPr>
      </p:pic>
      <p:sp>
        <p:nvSpPr>
          <p:cNvPr id="6" name="TextBox 5">
            <a:extLst>
              <a:ext uri="{FF2B5EF4-FFF2-40B4-BE49-F238E27FC236}">
                <a16:creationId xmlns:a16="http://schemas.microsoft.com/office/drawing/2014/main" id="{A28F0C62-6D63-D946-B5D1-4E3242D11544}"/>
              </a:ext>
            </a:extLst>
          </p:cNvPr>
          <p:cNvSpPr txBox="1"/>
          <p:nvPr/>
        </p:nvSpPr>
        <p:spPr>
          <a:xfrm>
            <a:off x="633350" y="6016275"/>
            <a:ext cx="5493130" cy="319302"/>
          </a:xfrm>
          <a:prstGeom prst="rect">
            <a:avLst/>
          </a:prstGeom>
          <a:noFill/>
        </p:spPr>
        <p:txBody>
          <a:bodyPr wrap="square" rtlCol="0">
            <a:spAutoFit/>
          </a:bodyPr>
          <a:lstStyle/>
          <a:p>
            <a:pPr algn="ctr"/>
            <a:r>
              <a:rPr lang="en-US" sz="1400" dirty="0"/>
              <a:t>CC BY-SA 3.0, https://</a:t>
            </a:r>
            <a:r>
              <a:rPr lang="en-US" sz="1400" dirty="0" err="1"/>
              <a:t>en.wikipedia.org</a:t>
            </a:r>
            <a:r>
              <a:rPr lang="en-US" sz="1400" dirty="0"/>
              <a:t>/w/</a:t>
            </a:r>
            <a:r>
              <a:rPr lang="en-US" sz="1400" dirty="0" err="1"/>
              <a:t>index.php?curid</a:t>
            </a:r>
            <a:r>
              <a:rPr lang="en-US" sz="1400" dirty="0"/>
              <a:t>=8820583</a:t>
            </a:r>
          </a:p>
        </p:txBody>
      </p:sp>
      <p:sp>
        <p:nvSpPr>
          <p:cNvPr id="4" name="TextBox 3">
            <a:extLst>
              <a:ext uri="{FF2B5EF4-FFF2-40B4-BE49-F238E27FC236}">
                <a16:creationId xmlns:a16="http://schemas.microsoft.com/office/drawing/2014/main" id="{DD698C73-2F00-444F-ACAF-EA9707CD273D}"/>
              </a:ext>
            </a:extLst>
          </p:cNvPr>
          <p:cNvSpPr txBox="1"/>
          <p:nvPr/>
        </p:nvSpPr>
        <p:spPr>
          <a:xfrm>
            <a:off x="6210049" y="1933124"/>
            <a:ext cx="5493130" cy="923330"/>
          </a:xfrm>
          <a:prstGeom prst="rect">
            <a:avLst/>
          </a:prstGeom>
          <a:noFill/>
        </p:spPr>
        <p:txBody>
          <a:bodyPr wrap="square" rtlCol="0">
            <a:spAutoFit/>
          </a:bodyPr>
          <a:lstStyle/>
          <a:p>
            <a:r>
              <a:rPr lang="en-US" dirty="0"/>
              <a:t>“Regress </a:t>
            </a:r>
            <a:r>
              <a:rPr lang="en-US" b="1" dirty="0"/>
              <a:t>z</a:t>
            </a:r>
            <a:r>
              <a:rPr lang="en-US" dirty="0"/>
              <a:t> out of </a:t>
            </a:r>
            <a:r>
              <a:rPr lang="en-US" b="1" dirty="0"/>
              <a:t>x</a:t>
            </a:r>
            <a:r>
              <a:rPr lang="en-US" dirty="0"/>
              <a:t> and </a:t>
            </a:r>
            <a:r>
              <a:rPr lang="en-US" b="1" dirty="0"/>
              <a:t>y</a:t>
            </a:r>
            <a:r>
              <a:rPr lang="en-US" dirty="0"/>
              <a:t>” means: fit linear regression models </a:t>
            </a:r>
            <a:r>
              <a:rPr lang="en-US" b="1" dirty="0"/>
              <a:t>x</a:t>
            </a:r>
            <a:r>
              <a:rPr lang="en-US" dirty="0"/>
              <a:t> = b</a:t>
            </a:r>
            <a:r>
              <a:rPr lang="en-US" baseline="-25000" dirty="0"/>
              <a:t>1</a:t>
            </a:r>
            <a:r>
              <a:rPr lang="en-US" b="1" dirty="0"/>
              <a:t>z</a:t>
            </a:r>
            <a:r>
              <a:rPr lang="en-US" dirty="0"/>
              <a:t> + b</a:t>
            </a:r>
            <a:r>
              <a:rPr lang="en-US" baseline="-25000" dirty="0"/>
              <a:t>0</a:t>
            </a:r>
            <a:r>
              <a:rPr lang="en-US" dirty="0"/>
              <a:t> + error and </a:t>
            </a:r>
            <a:r>
              <a:rPr lang="en-US" b="1" dirty="0"/>
              <a:t>y</a:t>
            </a:r>
            <a:r>
              <a:rPr lang="en-US" dirty="0"/>
              <a:t> = c</a:t>
            </a:r>
            <a:r>
              <a:rPr lang="en-US" baseline="-25000" dirty="0"/>
              <a:t>1</a:t>
            </a:r>
            <a:r>
              <a:rPr lang="en-US" b="1" dirty="0"/>
              <a:t>z</a:t>
            </a:r>
            <a:r>
              <a:rPr lang="en-US" dirty="0"/>
              <a:t> + c</a:t>
            </a:r>
            <a:r>
              <a:rPr lang="en-US" baseline="-25000" dirty="0"/>
              <a:t>0</a:t>
            </a:r>
            <a:r>
              <a:rPr lang="en-US" dirty="0"/>
              <a:t> + error, then replace </a:t>
            </a:r>
            <a:r>
              <a:rPr lang="en-US" b="1" dirty="0"/>
              <a:t>x</a:t>
            </a:r>
            <a:r>
              <a:rPr lang="en-US" dirty="0"/>
              <a:t> and </a:t>
            </a:r>
            <a:r>
              <a:rPr lang="en-US" b="1" dirty="0"/>
              <a:t>y</a:t>
            </a:r>
            <a:r>
              <a:rPr lang="en-US" dirty="0"/>
              <a:t> with the fit residuals </a:t>
            </a:r>
            <a:r>
              <a:rPr lang="en-US" b="1" dirty="0" err="1"/>
              <a:t>r</a:t>
            </a:r>
            <a:r>
              <a:rPr lang="en-US" baseline="-25000" dirty="0" err="1"/>
              <a:t>x</a:t>
            </a:r>
            <a:r>
              <a:rPr lang="en-US" dirty="0"/>
              <a:t> and </a:t>
            </a:r>
            <a:r>
              <a:rPr lang="en-US" b="1" dirty="0"/>
              <a:t>r</a:t>
            </a:r>
            <a:r>
              <a:rPr lang="en-US" baseline="-25000" dirty="0"/>
              <a:t>y</a:t>
            </a:r>
            <a:r>
              <a:rPr lang="en-US" dirty="0"/>
              <a:t>.</a:t>
            </a:r>
          </a:p>
        </p:txBody>
      </p:sp>
      <p:sp>
        <p:nvSpPr>
          <p:cNvPr id="8" name="TextBox 7">
            <a:extLst>
              <a:ext uri="{FF2B5EF4-FFF2-40B4-BE49-F238E27FC236}">
                <a16:creationId xmlns:a16="http://schemas.microsoft.com/office/drawing/2014/main" id="{5806401E-BC4D-D14F-8A35-F9E3E7DF86CC}"/>
              </a:ext>
            </a:extLst>
          </p:cNvPr>
          <p:cNvSpPr txBox="1"/>
          <p:nvPr/>
        </p:nvSpPr>
        <p:spPr>
          <a:xfrm>
            <a:off x="6222928" y="3155176"/>
            <a:ext cx="5493130" cy="923330"/>
          </a:xfrm>
          <a:prstGeom prst="rect">
            <a:avLst/>
          </a:prstGeom>
          <a:noFill/>
        </p:spPr>
        <p:txBody>
          <a:bodyPr wrap="square" rtlCol="0">
            <a:spAutoFit/>
          </a:bodyPr>
          <a:lstStyle/>
          <a:p>
            <a:r>
              <a:rPr lang="en-US" dirty="0"/>
              <a:t>Residuals are orthogonal to </a:t>
            </a:r>
            <a:r>
              <a:rPr lang="en-US" b="1" dirty="0"/>
              <a:t>z</a:t>
            </a:r>
            <a:r>
              <a:rPr lang="en-US" dirty="0"/>
              <a:t>-E(</a:t>
            </a:r>
            <a:r>
              <a:rPr lang="en-US" b="1" dirty="0"/>
              <a:t>z</a:t>
            </a:r>
            <a:r>
              <a:rPr lang="en-US" dirty="0"/>
              <a:t>) (uncorrelated with </a:t>
            </a:r>
            <a:r>
              <a:rPr lang="en-US" b="1" dirty="0"/>
              <a:t>z</a:t>
            </a:r>
            <a:r>
              <a:rPr lang="en-US" dirty="0"/>
              <a:t>) after regressing </a:t>
            </a:r>
            <a:r>
              <a:rPr lang="en-US" b="1" dirty="0"/>
              <a:t>z</a:t>
            </a:r>
            <a:r>
              <a:rPr lang="en-US" dirty="0"/>
              <a:t> out from </a:t>
            </a:r>
            <a:r>
              <a:rPr lang="en-US" b="1" dirty="0"/>
              <a:t>x</a:t>
            </a:r>
            <a:r>
              <a:rPr lang="en-US" dirty="0"/>
              <a:t> and </a:t>
            </a:r>
            <a:r>
              <a:rPr lang="en-US" b="1" dirty="0"/>
              <a:t>y </a:t>
            </a:r>
            <a:r>
              <a:rPr lang="en-US" dirty="0"/>
              <a:t>(AKA “</a:t>
            </a:r>
            <a:r>
              <a:rPr lang="en-US" dirty="0" err="1"/>
              <a:t>partialing</a:t>
            </a:r>
            <a:r>
              <a:rPr lang="en-US" dirty="0"/>
              <a:t> variance from </a:t>
            </a:r>
            <a:r>
              <a:rPr lang="en-US" b="1" dirty="0"/>
              <a:t>z</a:t>
            </a:r>
            <a:r>
              <a:rPr lang="en-US" dirty="0"/>
              <a:t> out” of </a:t>
            </a:r>
            <a:r>
              <a:rPr lang="en-US" b="1" dirty="0"/>
              <a:t>x</a:t>
            </a:r>
            <a:r>
              <a:rPr lang="en-US" dirty="0"/>
              <a:t> and </a:t>
            </a:r>
            <a:r>
              <a:rPr lang="en-US" b="1" dirty="0"/>
              <a:t>y</a:t>
            </a:r>
            <a:r>
              <a:rPr lang="en-US" dirty="0"/>
              <a:t>).</a:t>
            </a:r>
          </a:p>
        </p:txBody>
      </p:sp>
      <p:sp>
        <p:nvSpPr>
          <p:cNvPr id="9" name="TextBox 8">
            <a:extLst>
              <a:ext uri="{FF2B5EF4-FFF2-40B4-BE49-F238E27FC236}">
                <a16:creationId xmlns:a16="http://schemas.microsoft.com/office/drawing/2014/main" id="{D4BC487A-D670-4F40-957D-3D36983541FB}"/>
              </a:ext>
            </a:extLst>
          </p:cNvPr>
          <p:cNvSpPr txBox="1"/>
          <p:nvPr/>
        </p:nvSpPr>
        <p:spPr>
          <a:xfrm>
            <a:off x="6210049" y="4350763"/>
            <a:ext cx="5493130" cy="1200329"/>
          </a:xfrm>
          <a:prstGeom prst="rect">
            <a:avLst/>
          </a:prstGeom>
          <a:noFill/>
        </p:spPr>
        <p:txBody>
          <a:bodyPr wrap="square" rtlCol="0">
            <a:spAutoFit/>
          </a:bodyPr>
          <a:lstStyle/>
          <a:p>
            <a:r>
              <a:rPr lang="en-US" dirty="0"/>
              <a:t>“Partial correlation between </a:t>
            </a:r>
            <a:r>
              <a:rPr lang="en-US" b="1" dirty="0"/>
              <a:t>x</a:t>
            </a:r>
            <a:r>
              <a:rPr lang="en-US" dirty="0"/>
              <a:t> and </a:t>
            </a:r>
            <a:r>
              <a:rPr lang="en-US" b="1" dirty="0"/>
              <a:t>y</a:t>
            </a:r>
            <a:r>
              <a:rPr lang="en-US" dirty="0"/>
              <a:t> controlling for covariate </a:t>
            </a:r>
            <a:r>
              <a:rPr lang="en-US" b="1" dirty="0"/>
              <a:t>z</a:t>
            </a:r>
            <a:r>
              <a:rPr lang="en-US" dirty="0"/>
              <a:t>” = correlation between residuals </a:t>
            </a:r>
            <a:r>
              <a:rPr lang="en-US" b="1" dirty="0" err="1"/>
              <a:t>r</a:t>
            </a:r>
            <a:r>
              <a:rPr lang="en-US" baseline="-25000" dirty="0" err="1"/>
              <a:t>x</a:t>
            </a:r>
            <a:r>
              <a:rPr lang="en-US" dirty="0"/>
              <a:t> and </a:t>
            </a:r>
            <a:r>
              <a:rPr lang="en-US" b="1" dirty="0"/>
              <a:t>r</a:t>
            </a:r>
            <a:r>
              <a:rPr lang="en-US" baseline="-25000" dirty="0"/>
              <a:t>y</a:t>
            </a:r>
            <a:r>
              <a:rPr lang="en-US" dirty="0"/>
              <a:t>.</a:t>
            </a:r>
          </a:p>
          <a:p>
            <a:r>
              <a:rPr lang="en-US" dirty="0"/>
              <a:t>&gt;&gt; Example: Global signal regression before functional connectivity analysis.</a:t>
            </a:r>
          </a:p>
        </p:txBody>
      </p:sp>
      <p:sp>
        <p:nvSpPr>
          <p:cNvPr id="10" name="TextBox 9">
            <a:extLst>
              <a:ext uri="{FF2B5EF4-FFF2-40B4-BE49-F238E27FC236}">
                <a16:creationId xmlns:a16="http://schemas.microsoft.com/office/drawing/2014/main" id="{83CBE68A-9B9C-7E4F-B793-7CDFF5CD3AC0}"/>
              </a:ext>
            </a:extLst>
          </p:cNvPr>
          <p:cNvSpPr txBox="1"/>
          <p:nvPr/>
        </p:nvSpPr>
        <p:spPr>
          <a:xfrm>
            <a:off x="244699" y="5709852"/>
            <a:ext cx="6362164" cy="319302"/>
          </a:xfrm>
          <a:prstGeom prst="rect">
            <a:avLst/>
          </a:prstGeom>
          <a:noFill/>
        </p:spPr>
        <p:txBody>
          <a:bodyPr wrap="square" rtlCol="0">
            <a:spAutoFit/>
          </a:bodyPr>
          <a:lstStyle/>
          <a:p>
            <a:pPr algn="ctr"/>
            <a:r>
              <a:rPr lang="en-US" sz="1400" dirty="0"/>
              <a:t>N-dimensional space, N = Number of observations (number of values in </a:t>
            </a:r>
            <a:r>
              <a:rPr lang="en-US" sz="1400" b="1" dirty="0"/>
              <a:t>x</a:t>
            </a:r>
            <a:r>
              <a:rPr lang="en-US" sz="1400" dirty="0"/>
              <a:t>).</a:t>
            </a:r>
          </a:p>
        </p:txBody>
      </p:sp>
      <p:sp>
        <p:nvSpPr>
          <p:cNvPr id="7" name="TextBox 6">
            <a:extLst>
              <a:ext uri="{FF2B5EF4-FFF2-40B4-BE49-F238E27FC236}">
                <a16:creationId xmlns:a16="http://schemas.microsoft.com/office/drawing/2014/main" id="{5C72B069-9510-BD4E-8952-A5591C862261}"/>
              </a:ext>
            </a:extLst>
          </p:cNvPr>
          <p:cNvSpPr txBox="1"/>
          <p:nvPr/>
        </p:nvSpPr>
        <p:spPr>
          <a:xfrm>
            <a:off x="244699" y="6465194"/>
            <a:ext cx="11719774" cy="338554"/>
          </a:xfrm>
          <a:prstGeom prst="rect">
            <a:avLst/>
          </a:prstGeom>
          <a:noFill/>
        </p:spPr>
        <p:txBody>
          <a:bodyPr wrap="square" rtlCol="0">
            <a:spAutoFit/>
          </a:bodyPr>
          <a:lstStyle/>
          <a:p>
            <a:r>
              <a:rPr lang="en-US" sz="1600" dirty="0">
                <a:solidFill>
                  <a:schemeClr val="bg1">
                    <a:lumMod val="95000"/>
                  </a:schemeClr>
                </a:solidFill>
              </a:rPr>
              <a:t>For partial correlation controlling for multiple covariates (e.g., </a:t>
            </a:r>
            <a:r>
              <a:rPr lang="en-US" sz="1600" b="1" dirty="0">
                <a:solidFill>
                  <a:schemeClr val="bg1">
                    <a:lumMod val="95000"/>
                  </a:schemeClr>
                </a:solidFill>
              </a:rPr>
              <a:t>z</a:t>
            </a:r>
            <a:r>
              <a:rPr lang="en-US" sz="1600" dirty="0">
                <a:solidFill>
                  <a:schemeClr val="bg1">
                    <a:lumMod val="95000"/>
                  </a:schemeClr>
                </a:solidFill>
              </a:rPr>
              <a:t> and </a:t>
            </a:r>
            <a:r>
              <a:rPr lang="en-US" sz="1600" b="1" dirty="0">
                <a:solidFill>
                  <a:schemeClr val="bg1">
                    <a:lumMod val="95000"/>
                  </a:schemeClr>
                </a:solidFill>
              </a:rPr>
              <a:t>w</a:t>
            </a:r>
            <a:r>
              <a:rPr lang="en-US" sz="1600" dirty="0">
                <a:solidFill>
                  <a:schemeClr val="bg1">
                    <a:lumMod val="95000"/>
                  </a:schemeClr>
                </a:solidFill>
              </a:rPr>
              <a:t>), regress them all out of </a:t>
            </a:r>
            <a:r>
              <a:rPr lang="en-US" sz="1600" b="1" dirty="0">
                <a:solidFill>
                  <a:schemeClr val="bg1">
                    <a:lumMod val="95000"/>
                  </a:schemeClr>
                </a:solidFill>
              </a:rPr>
              <a:t>x</a:t>
            </a:r>
            <a:r>
              <a:rPr lang="en-US" sz="1600" dirty="0">
                <a:solidFill>
                  <a:schemeClr val="bg1">
                    <a:lumMod val="95000"/>
                  </a:schemeClr>
                </a:solidFill>
              </a:rPr>
              <a:t> and </a:t>
            </a:r>
            <a:r>
              <a:rPr lang="en-US" sz="1600" b="1" dirty="0">
                <a:solidFill>
                  <a:schemeClr val="bg1">
                    <a:lumMod val="95000"/>
                  </a:schemeClr>
                </a:solidFill>
              </a:rPr>
              <a:t>y</a:t>
            </a:r>
            <a:r>
              <a:rPr lang="en-US" sz="1600" dirty="0">
                <a:solidFill>
                  <a:schemeClr val="bg1">
                    <a:lumMod val="95000"/>
                  </a:schemeClr>
                </a:solidFill>
              </a:rPr>
              <a:t> to form residuals. </a:t>
            </a:r>
          </a:p>
        </p:txBody>
      </p:sp>
    </p:spTree>
    <p:extLst>
      <p:ext uri="{BB962C8B-B14F-4D97-AF65-F5344CB8AC3E}">
        <p14:creationId xmlns:p14="http://schemas.microsoft.com/office/powerpoint/2010/main" val="304072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A6D5-E7D7-F44E-BAC0-2A838C50BF61}"/>
              </a:ext>
            </a:extLst>
          </p:cNvPr>
          <p:cNvSpPr>
            <a:spLocks noGrp="1"/>
          </p:cNvSpPr>
          <p:nvPr>
            <p:ph type="title"/>
          </p:nvPr>
        </p:nvSpPr>
        <p:spPr>
          <a:xfrm>
            <a:off x="1097280" y="286603"/>
            <a:ext cx="10412848" cy="1450757"/>
          </a:xfrm>
        </p:spPr>
        <p:txBody>
          <a:bodyPr/>
          <a:lstStyle/>
          <a:p>
            <a:r>
              <a:rPr lang="en-US" dirty="0"/>
              <a:t>Multiple regression with Interaction terms</a:t>
            </a:r>
          </a:p>
        </p:txBody>
      </p:sp>
      <p:sp>
        <p:nvSpPr>
          <p:cNvPr id="3" name="Content Placeholder 2">
            <a:extLst>
              <a:ext uri="{FF2B5EF4-FFF2-40B4-BE49-F238E27FC236}">
                <a16:creationId xmlns:a16="http://schemas.microsoft.com/office/drawing/2014/main" id="{C292F47C-04B6-B047-BD31-BA8FDCDB529B}"/>
              </a:ext>
            </a:extLst>
          </p:cNvPr>
          <p:cNvSpPr>
            <a:spLocks noGrp="1"/>
          </p:cNvSpPr>
          <p:nvPr>
            <p:ph idx="1"/>
          </p:nvPr>
        </p:nvSpPr>
        <p:spPr/>
        <p:txBody>
          <a:bodyPr/>
          <a:lstStyle/>
          <a:p>
            <a:r>
              <a:rPr lang="en-US" dirty="0"/>
              <a:t>An interaction between two variables is the basis for </a:t>
            </a:r>
            <a:r>
              <a:rPr lang="en-US" i="1" dirty="0">
                <a:solidFill>
                  <a:schemeClr val="accent1"/>
                </a:solidFill>
              </a:rPr>
              <a:t>Moderation</a:t>
            </a:r>
          </a:p>
          <a:p>
            <a:r>
              <a:rPr lang="en-US" dirty="0"/>
              <a:t>Expanded regression equation with Y= X</a:t>
            </a:r>
            <a:r>
              <a:rPr lang="en-US" baseline="-25000" dirty="0"/>
              <a:t>1</a:t>
            </a:r>
            <a:r>
              <a:rPr lang="en-US" dirty="0"/>
              <a:t> + X</a:t>
            </a:r>
            <a:r>
              <a:rPr lang="en-US" baseline="-25000" dirty="0"/>
              <a:t>2</a:t>
            </a:r>
            <a:r>
              <a:rPr lang="en-US" dirty="0"/>
              <a:t> + X</a:t>
            </a:r>
            <a:r>
              <a:rPr lang="en-US" baseline="-25000" dirty="0"/>
              <a:t>1</a:t>
            </a:r>
            <a:r>
              <a:rPr lang="en-US" dirty="0"/>
              <a:t>X</a:t>
            </a:r>
            <a:r>
              <a:rPr lang="en-US" baseline="-25000" dirty="0"/>
              <a:t>2</a:t>
            </a:r>
          </a:p>
          <a:p>
            <a:pPr lvl="1"/>
            <a:r>
              <a:rPr lang="en-US" dirty="0"/>
              <a:t>Test whether DV is due to the interaction between variables</a:t>
            </a:r>
          </a:p>
          <a:p>
            <a:r>
              <a:rPr lang="en-US" dirty="0"/>
              <a:t>Do you specify all possible interactions?</a:t>
            </a:r>
          </a:p>
          <a:p>
            <a:pPr lvl="1"/>
            <a:r>
              <a:rPr lang="en-US" dirty="0">
                <a:solidFill>
                  <a:schemeClr val="accent1"/>
                </a:solidFill>
              </a:rPr>
              <a:t>Full factorial</a:t>
            </a:r>
          </a:p>
          <a:p>
            <a:pPr lvl="1"/>
            <a:r>
              <a:rPr lang="en-US" dirty="0"/>
              <a:t>Only the interactions hypothesized/of interest?</a:t>
            </a:r>
          </a:p>
          <a:p>
            <a:endParaRPr lang="en-US" dirty="0"/>
          </a:p>
        </p:txBody>
      </p:sp>
      <p:pic>
        <p:nvPicPr>
          <p:cNvPr id="6" name="Picture 5">
            <a:extLst>
              <a:ext uri="{FF2B5EF4-FFF2-40B4-BE49-F238E27FC236}">
                <a16:creationId xmlns:a16="http://schemas.microsoft.com/office/drawing/2014/main" id="{48DBC30D-8C85-2747-BF14-D7E046D7B882}"/>
              </a:ext>
            </a:extLst>
          </p:cNvPr>
          <p:cNvPicPr>
            <a:picLocks noChangeAspect="1"/>
          </p:cNvPicPr>
          <p:nvPr/>
        </p:nvPicPr>
        <p:blipFill rotWithShape="1">
          <a:blip r:embed="rId2"/>
          <a:srcRect t="19300" r="6357" b="4319"/>
          <a:stretch/>
        </p:blipFill>
        <p:spPr>
          <a:xfrm>
            <a:off x="8575562" y="1785047"/>
            <a:ext cx="2871096" cy="1622600"/>
          </a:xfrm>
          <a:prstGeom prst="rect">
            <a:avLst/>
          </a:prstGeom>
        </p:spPr>
      </p:pic>
      <p:sp>
        <p:nvSpPr>
          <p:cNvPr id="7" name="TextBox 6">
            <a:extLst>
              <a:ext uri="{FF2B5EF4-FFF2-40B4-BE49-F238E27FC236}">
                <a16:creationId xmlns:a16="http://schemas.microsoft.com/office/drawing/2014/main" id="{581DA910-8327-FB4C-8E26-8C35615A16C9}"/>
              </a:ext>
            </a:extLst>
          </p:cNvPr>
          <p:cNvSpPr txBox="1"/>
          <p:nvPr/>
        </p:nvSpPr>
        <p:spPr>
          <a:xfrm>
            <a:off x="7813093" y="3134573"/>
            <a:ext cx="4396033" cy="461665"/>
          </a:xfrm>
          <a:prstGeom prst="rect">
            <a:avLst/>
          </a:prstGeom>
          <a:noFill/>
        </p:spPr>
        <p:txBody>
          <a:bodyPr wrap="square" rtlCol="0">
            <a:spAutoFit/>
          </a:bodyPr>
          <a:lstStyle/>
          <a:p>
            <a:r>
              <a:rPr lang="en-US" sz="1200" dirty="0"/>
              <a:t>Difference in slopes between two groups (ORL predoctoral vs PIs) in correlation between loss of sleep (DV) and anxiety (continuous IV)</a:t>
            </a:r>
          </a:p>
        </p:txBody>
      </p:sp>
      <p:sp>
        <p:nvSpPr>
          <p:cNvPr id="8" name="Rectangle 7">
            <a:extLst>
              <a:ext uri="{FF2B5EF4-FFF2-40B4-BE49-F238E27FC236}">
                <a16:creationId xmlns:a16="http://schemas.microsoft.com/office/drawing/2014/main" id="{A14DCF79-9ED9-144C-B011-6C75922DF726}"/>
              </a:ext>
            </a:extLst>
          </p:cNvPr>
          <p:cNvSpPr/>
          <p:nvPr/>
        </p:nvSpPr>
        <p:spPr>
          <a:xfrm>
            <a:off x="8105491" y="3482145"/>
            <a:ext cx="3660617" cy="307777"/>
          </a:xfrm>
          <a:prstGeom prst="rect">
            <a:avLst/>
          </a:prstGeom>
        </p:spPr>
        <p:txBody>
          <a:bodyPr wrap="none">
            <a:spAutoFit/>
          </a:bodyPr>
          <a:lstStyle/>
          <a:p>
            <a:r>
              <a:rPr lang="en-US" sz="1400" dirty="0"/>
              <a:t>Loss of sleep = group + anxiety + </a:t>
            </a:r>
            <a:r>
              <a:rPr lang="en-US" sz="1400" b="1" dirty="0" err="1">
                <a:solidFill>
                  <a:schemeClr val="accent1"/>
                </a:solidFill>
              </a:rPr>
              <a:t>groupXanxiety</a:t>
            </a:r>
            <a:endParaRPr lang="en-US" sz="1400" b="1" dirty="0">
              <a:solidFill>
                <a:schemeClr val="accent1"/>
              </a:solidFill>
            </a:endParaRPr>
          </a:p>
        </p:txBody>
      </p:sp>
      <p:pic>
        <p:nvPicPr>
          <p:cNvPr id="9" name="Picture 8">
            <a:extLst>
              <a:ext uri="{FF2B5EF4-FFF2-40B4-BE49-F238E27FC236}">
                <a16:creationId xmlns:a16="http://schemas.microsoft.com/office/drawing/2014/main" id="{5962FB14-6386-684B-9E39-2224A17FDC23}"/>
              </a:ext>
            </a:extLst>
          </p:cNvPr>
          <p:cNvPicPr>
            <a:picLocks noChangeAspect="1"/>
          </p:cNvPicPr>
          <p:nvPr/>
        </p:nvPicPr>
        <p:blipFill rotWithShape="1">
          <a:blip r:embed="rId3"/>
          <a:srcRect b="5726"/>
          <a:stretch/>
        </p:blipFill>
        <p:spPr>
          <a:xfrm>
            <a:off x="8259963" y="3951788"/>
            <a:ext cx="3546166" cy="2304676"/>
          </a:xfrm>
          <a:prstGeom prst="rect">
            <a:avLst/>
          </a:prstGeom>
        </p:spPr>
      </p:pic>
      <p:sp>
        <p:nvSpPr>
          <p:cNvPr id="10" name="TextBox 9">
            <a:extLst>
              <a:ext uri="{FF2B5EF4-FFF2-40B4-BE49-F238E27FC236}">
                <a16:creationId xmlns:a16="http://schemas.microsoft.com/office/drawing/2014/main" id="{2A6029C9-BE93-7747-99F8-B9DE3C34098A}"/>
              </a:ext>
            </a:extLst>
          </p:cNvPr>
          <p:cNvSpPr txBox="1"/>
          <p:nvPr/>
        </p:nvSpPr>
        <p:spPr>
          <a:xfrm>
            <a:off x="10632619" y="4058351"/>
            <a:ext cx="1133489" cy="261610"/>
          </a:xfrm>
          <a:prstGeom prst="rect">
            <a:avLst/>
          </a:prstGeom>
          <a:noFill/>
        </p:spPr>
        <p:txBody>
          <a:bodyPr wrap="square" rtlCol="0">
            <a:spAutoFit/>
          </a:bodyPr>
          <a:lstStyle/>
          <a:p>
            <a:r>
              <a:rPr lang="en-US" sz="1100" dirty="0">
                <a:solidFill>
                  <a:schemeClr val="accent1"/>
                </a:solidFill>
              </a:rPr>
              <a:t>(Two groups)</a:t>
            </a:r>
          </a:p>
        </p:txBody>
      </p:sp>
      <p:sp>
        <p:nvSpPr>
          <p:cNvPr id="11" name="TextBox 10">
            <a:extLst>
              <a:ext uri="{FF2B5EF4-FFF2-40B4-BE49-F238E27FC236}">
                <a16:creationId xmlns:a16="http://schemas.microsoft.com/office/drawing/2014/main" id="{5E233A61-6F89-FF4A-8CC6-34A042BD1E60}"/>
              </a:ext>
            </a:extLst>
          </p:cNvPr>
          <p:cNvSpPr txBox="1"/>
          <p:nvPr/>
        </p:nvSpPr>
        <p:spPr>
          <a:xfrm rot="16200000">
            <a:off x="8086914" y="5422934"/>
            <a:ext cx="584544" cy="307777"/>
          </a:xfrm>
          <a:prstGeom prst="rect">
            <a:avLst/>
          </a:prstGeom>
          <a:noFill/>
        </p:spPr>
        <p:txBody>
          <a:bodyPr wrap="square" rtlCol="0">
            <a:spAutoFit/>
          </a:bodyPr>
          <a:lstStyle/>
          <a:p>
            <a:r>
              <a:rPr lang="en-US" sz="1400" dirty="0">
                <a:solidFill>
                  <a:schemeClr val="accent1"/>
                </a:solidFill>
              </a:rPr>
              <a:t>(DV)</a:t>
            </a:r>
          </a:p>
        </p:txBody>
      </p:sp>
      <p:sp>
        <p:nvSpPr>
          <p:cNvPr id="12" name="TextBox 11">
            <a:extLst>
              <a:ext uri="{FF2B5EF4-FFF2-40B4-BE49-F238E27FC236}">
                <a16:creationId xmlns:a16="http://schemas.microsoft.com/office/drawing/2014/main" id="{CC1E41B0-6CE9-7340-A1B7-5573CEC39BAA}"/>
              </a:ext>
            </a:extLst>
          </p:cNvPr>
          <p:cNvSpPr txBox="1"/>
          <p:nvPr/>
        </p:nvSpPr>
        <p:spPr>
          <a:xfrm>
            <a:off x="8974087" y="5797380"/>
            <a:ext cx="2615226" cy="261610"/>
          </a:xfrm>
          <a:prstGeom prst="rect">
            <a:avLst/>
          </a:prstGeom>
          <a:noFill/>
        </p:spPr>
        <p:txBody>
          <a:bodyPr wrap="square" rtlCol="0">
            <a:spAutoFit/>
          </a:bodyPr>
          <a:lstStyle/>
          <a:p>
            <a:r>
              <a:rPr lang="en-US" sz="1100" dirty="0">
                <a:solidFill>
                  <a:schemeClr val="accent1"/>
                </a:solidFill>
              </a:rPr>
              <a:t>(one categorical IV with two levels)</a:t>
            </a:r>
          </a:p>
        </p:txBody>
      </p:sp>
    </p:spTree>
    <p:extLst>
      <p:ext uri="{BB962C8B-B14F-4D97-AF65-F5344CB8AC3E}">
        <p14:creationId xmlns:p14="http://schemas.microsoft.com/office/powerpoint/2010/main" val="3393187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0C37F3-2F4C-9B4B-8280-0323FF75DAE4}"/>
              </a:ext>
            </a:extLst>
          </p:cNvPr>
          <p:cNvPicPr>
            <a:picLocks noChangeAspect="1"/>
          </p:cNvPicPr>
          <p:nvPr/>
        </p:nvPicPr>
        <p:blipFill>
          <a:blip r:embed="rId2"/>
          <a:stretch>
            <a:fillRect/>
          </a:stretch>
        </p:blipFill>
        <p:spPr>
          <a:xfrm>
            <a:off x="7448549" y="3133725"/>
            <a:ext cx="4553917" cy="3124199"/>
          </a:xfrm>
          <a:prstGeom prst="rect">
            <a:avLst/>
          </a:prstGeom>
        </p:spPr>
      </p:pic>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lstStyle/>
          <a:p>
            <a:r>
              <a:rPr lang="en-US" dirty="0"/>
              <a:t>Polynomial Regression</a:t>
            </a:r>
          </a:p>
        </p:txBody>
      </p:sp>
      <p:sp>
        <p:nvSpPr>
          <p:cNvPr id="3" name="Content Placeholder 2">
            <a:extLst>
              <a:ext uri="{FF2B5EF4-FFF2-40B4-BE49-F238E27FC236}">
                <a16:creationId xmlns:a16="http://schemas.microsoft.com/office/drawing/2014/main" id="{444D54F9-FC10-8F41-A257-FBC94F923FD5}"/>
              </a:ext>
            </a:extLst>
          </p:cNvPr>
          <p:cNvSpPr>
            <a:spLocks noGrp="1"/>
          </p:cNvSpPr>
          <p:nvPr>
            <p:ph idx="1"/>
          </p:nvPr>
        </p:nvSpPr>
        <p:spPr/>
        <p:txBody>
          <a:bodyPr/>
          <a:lstStyle/>
          <a:p>
            <a:r>
              <a:rPr lang="en-US" dirty="0"/>
              <a:t>Polynomial regression is just a special case of multiple regression</a:t>
            </a:r>
          </a:p>
          <a:p>
            <a:r>
              <a:rPr lang="en-US" dirty="0"/>
              <a:t>Useful for situations in which the relationship is thought to be nonlinear</a:t>
            </a:r>
          </a:p>
          <a:p>
            <a:r>
              <a:rPr lang="en-US" dirty="0"/>
              <a:t>Just square those terms!</a:t>
            </a:r>
          </a:p>
          <a:p>
            <a:pPr lvl="1"/>
            <a:r>
              <a:rPr lang="en-US" dirty="0"/>
              <a:t>Make sure to still include the first order terms in the model</a:t>
            </a:r>
          </a:p>
          <a:p>
            <a:pPr lvl="1"/>
            <a:r>
              <a:rPr lang="en-US" dirty="0"/>
              <a:t>Y= X</a:t>
            </a:r>
            <a:r>
              <a:rPr lang="en-US" baseline="-25000" dirty="0"/>
              <a:t>1</a:t>
            </a:r>
            <a:r>
              <a:rPr lang="en-US" dirty="0"/>
              <a:t> + X</a:t>
            </a:r>
            <a:r>
              <a:rPr lang="en-US" baseline="-25000" dirty="0"/>
              <a:t>2</a:t>
            </a:r>
            <a:r>
              <a:rPr lang="en-US" dirty="0"/>
              <a:t> + X</a:t>
            </a:r>
            <a:r>
              <a:rPr lang="en-US" baseline="-25000" dirty="0"/>
              <a:t>1</a:t>
            </a:r>
            <a:r>
              <a:rPr lang="en-US" baseline="30000" dirty="0"/>
              <a:t>2</a:t>
            </a:r>
            <a:r>
              <a:rPr lang="en-US" dirty="0"/>
              <a:t> + X</a:t>
            </a:r>
            <a:r>
              <a:rPr lang="en-US" baseline="-25000" dirty="0"/>
              <a:t>2</a:t>
            </a:r>
            <a:r>
              <a:rPr lang="en-US" baseline="30000" dirty="0"/>
              <a:t>2</a:t>
            </a:r>
            <a:r>
              <a:rPr lang="en-US" dirty="0"/>
              <a:t> + X</a:t>
            </a:r>
            <a:r>
              <a:rPr lang="en-US" baseline="-25000" dirty="0"/>
              <a:t>1</a:t>
            </a:r>
            <a:r>
              <a:rPr lang="en-US" dirty="0"/>
              <a:t>X</a:t>
            </a:r>
            <a:r>
              <a:rPr lang="en-US" baseline="-25000" dirty="0"/>
              <a:t>2</a:t>
            </a:r>
            <a:r>
              <a:rPr lang="en-US" baseline="30000" dirty="0"/>
              <a:t>2</a:t>
            </a:r>
          </a:p>
          <a:p>
            <a:endParaRPr lang="en-US" dirty="0"/>
          </a:p>
        </p:txBody>
      </p:sp>
      <p:pic>
        <p:nvPicPr>
          <p:cNvPr id="7" name="Picture 6">
            <a:extLst>
              <a:ext uri="{FF2B5EF4-FFF2-40B4-BE49-F238E27FC236}">
                <a16:creationId xmlns:a16="http://schemas.microsoft.com/office/drawing/2014/main" id="{A38FDD26-D2A8-874E-86F9-6F4E115CCEC1}"/>
              </a:ext>
            </a:extLst>
          </p:cNvPr>
          <p:cNvPicPr>
            <a:picLocks noChangeAspect="1"/>
          </p:cNvPicPr>
          <p:nvPr/>
        </p:nvPicPr>
        <p:blipFill>
          <a:blip r:embed="rId3"/>
          <a:stretch>
            <a:fillRect/>
          </a:stretch>
        </p:blipFill>
        <p:spPr>
          <a:xfrm>
            <a:off x="1456441" y="3959258"/>
            <a:ext cx="4672552" cy="2336276"/>
          </a:xfrm>
          <a:prstGeom prst="rect">
            <a:avLst/>
          </a:prstGeom>
        </p:spPr>
      </p:pic>
    </p:spTree>
    <p:extLst>
      <p:ext uri="{BB962C8B-B14F-4D97-AF65-F5344CB8AC3E}">
        <p14:creationId xmlns:p14="http://schemas.microsoft.com/office/powerpoint/2010/main" val="3630498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FABF-601E-A34E-B051-9C4562815374}"/>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444D54F9-FC10-8F41-A257-FBC94F923FD5}"/>
              </a:ext>
            </a:extLst>
          </p:cNvPr>
          <p:cNvSpPr>
            <a:spLocks noGrp="1"/>
          </p:cNvSpPr>
          <p:nvPr>
            <p:ph idx="1"/>
          </p:nvPr>
        </p:nvSpPr>
        <p:spPr/>
        <p:txBody>
          <a:bodyPr/>
          <a:lstStyle/>
          <a:p>
            <a:r>
              <a:rPr lang="en-US" dirty="0"/>
              <a:t>Multiple regression with a dichotomous outcome (categorical DV)</a:t>
            </a:r>
          </a:p>
          <a:p>
            <a:r>
              <a:rPr lang="en-US" dirty="0"/>
              <a:t>Useful for predicting clinical outcome (treatment response Y/N)</a:t>
            </a:r>
          </a:p>
          <a:p>
            <a:r>
              <a:rPr lang="en-US" dirty="0"/>
              <a:t>Features predictive of disease onset (early detection of Autism diagnosis)</a:t>
            </a:r>
          </a:p>
          <a:p>
            <a:r>
              <a:rPr lang="en-US" dirty="0"/>
              <a:t>Conceptually similar to Classification in machine learning</a:t>
            </a:r>
          </a:p>
          <a:p>
            <a:pPr lvl="1"/>
            <a:r>
              <a:rPr lang="en-US" dirty="0"/>
              <a:t>Support Vector Machine (SVM)</a:t>
            </a:r>
          </a:p>
        </p:txBody>
      </p:sp>
      <p:pic>
        <p:nvPicPr>
          <p:cNvPr id="4" name="Picture 3">
            <a:extLst>
              <a:ext uri="{FF2B5EF4-FFF2-40B4-BE49-F238E27FC236}">
                <a16:creationId xmlns:a16="http://schemas.microsoft.com/office/drawing/2014/main" id="{3D64FDBE-9A74-1D42-B38A-4E86EADD40F0}"/>
              </a:ext>
            </a:extLst>
          </p:cNvPr>
          <p:cNvPicPr>
            <a:picLocks noChangeAspect="1"/>
          </p:cNvPicPr>
          <p:nvPr/>
        </p:nvPicPr>
        <p:blipFill>
          <a:blip r:embed="rId2"/>
          <a:stretch>
            <a:fillRect/>
          </a:stretch>
        </p:blipFill>
        <p:spPr>
          <a:xfrm>
            <a:off x="2787009" y="3867725"/>
            <a:ext cx="4972247" cy="2330741"/>
          </a:xfrm>
          <a:prstGeom prst="rect">
            <a:avLst/>
          </a:prstGeom>
        </p:spPr>
      </p:pic>
      <p:pic>
        <p:nvPicPr>
          <p:cNvPr id="5" name="Picture 4">
            <a:extLst>
              <a:ext uri="{FF2B5EF4-FFF2-40B4-BE49-F238E27FC236}">
                <a16:creationId xmlns:a16="http://schemas.microsoft.com/office/drawing/2014/main" id="{09D2592A-3A55-9F49-A98F-1F29D0E8D590}"/>
              </a:ext>
            </a:extLst>
          </p:cNvPr>
          <p:cNvPicPr>
            <a:picLocks noChangeAspect="1"/>
          </p:cNvPicPr>
          <p:nvPr/>
        </p:nvPicPr>
        <p:blipFill rotWithShape="1">
          <a:blip r:embed="rId3"/>
          <a:srcRect r="18816"/>
          <a:stretch/>
        </p:blipFill>
        <p:spPr>
          <a:xfrm>
            <a:off x="8689628" y="3347207"/>
            <a:ext cx="2962682" cy="2973548"/>
          </a:xfrm>
          <a:prstGeom prst="rect">
            <a:avLst/>
          </a:prstGeom>
        </p:spPr>
      </p:pic>
    </p:spTree>
    <p:extLst>
      <p:ext uri="{BB962C8B-B14F-4D97-AF65-F5344CB8AC3E}">
        <p14:creationId xmlns:p14="http://schemas.microsoft.com/office/powerpoint/2010/main" val="1777158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7C342-99AA-D144-B0D1-52102D52EB5C}"/>
              </a:ext>
            </a:extLst>
          </p:cNvPr>
          <p:cNvSpPr>
            <a:spLocks noGrp="1"/>
          </p:cNvSpPr>
          <p:nvPr>
            <p:ph type="title"/>
          </p:nvPr>
        </p:nvSpPr>
        <p:spPr/>
        <p:txBody>
          <a:bodyPr/>
          <a:lstStyle/>
          <a:p>
            <a:r>
              <a:rPr lang="en-US" dirty="0"/>
              <a:t>Correlation</a:t>
            </a:r>
          </a:p>
        </p:txBody>
      </p:sp>
      <p:sp>
        <p:nvSpPr>
          <p:cNvPr id="3" name="Text Placeholder 2">
            <a:extLst>
              <a:ext uri="{FF2B5EF4-FFF2-40B4-BE49-F238E27FC236}">
                <a16:creationId xmlns:a16="http://schemas.microsoft.com/office/drawing/2014/main" id="{B43D68C8-977C-1741-AC00-D79304C44F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329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BECF-46D3-D449-AA60-9ECCDC0A07D7}"/>
              </a:ext>
            </a:extLst>
          </p:cNvPr>
          <p:cNvSpPr>
            <a:spLocks noGrp="1"/>
          </p:cNvSpPr>
          <p:nvPr>
            <p:ph type="title"/>
          </p:nvPr>
        </p:nvSpPr>
        <p:spPr/>
        <p:txBody>
          <a:bodyPr/>
          <a:lstStyle/>
          <a:p>
            <a:r>
              <a:rPr lang="en-US" dirty="0"/>
              <a:t>Important Assumptions Recap</a:t>
            </a:r>
          </a:p>
        </p:txBody>
      </p:sp>
      <p:sp>
        <p:nvSpPr>
          <p:cNvPr id="3" name="Content Placeholder 2">
            <a:extLst>
              <a:ext uri="{FF2B5EF4-FFF2-40B4-BE49-F238E27FC236}">
                <a16:creationId xmlns:a16="http://schemas.microsoft.com/office/drawing/2014/main" id="{492C088C-1015-6446-BD4C-197FA3D04439}"/>
              </a:ext>
            </a:extLst>
          </p:cNvPr>
          <p:cNvSpPr>
            <a:spLocks noGrp="1"/>
          </p:cNvSpPr>
          <p:nvPr>
            <p:ph idx="1"/>
          </p:nvPr>
        </p:nvSpPr>
        <p:spPr/>
        <p:txBody>
          <a:bodyPr>
            <a:normAutofit fontScale="92500" lnSpcReduction="10000"/>
          </a:bodyPr>
          <a:lstStyle/>
          <a:p>
            <a:r>
              <a:rPr lang="en-US" dirty="0"/>
              <a:t>Outliers – assess with z-score/</a:t>
            </a:r>
            <a:r>
              <a:rPr lang="en-US" dirty="0" err="1"/>
              <a:t>Mahalanobis</a:t>
            </a:r>
            <a:r>
              <a:rPr lang="en-US" dirty="0"/>
              <a:t> distance</a:t>
            </a:r>
          </a:p>
          <a:p>
            <a:r>
              <a:rPr lang="en-US" dirty="0"/>
              <a:t>Multicollinearity</a:t>
            </a:r>
          </a:p>
          <a:p>
            <a:pPr lvl="1"/>
            <a:r>
              <a:rPr lang="en-US" dirty="0"/>
              <a:t>Covariate that is collinear with DV = very bad (removing variance from the model)</a:t>
            </a:r>
          </a:p>
          <a:p>
            <a:pPr lvl="1"/>
            <a:r>
              <a:rPr lang="en-US" dirty="0"/>
              <a:t>Two or more collinear IVs will falsely inflate the beta and variance explained</a:t>
            </a:r>
          </a:p>
          <a:p>
            <a:pPr lvl="1"/>
            <a:r>
              <a:rPr lang="en-US" sz="1700" dirty="0">
                <a:solidFill>
                  <a:schemeClr val="tx1"/>
                </a:solidFill>
              </a:rPr>
              <a:t>When variables are colinear </a:t>
            </a:r>
          </a:p>
          <a:p>
            <a:pPr marL="726948" lvl="2" indent="-342900">
              <a:buFont typeface="+mj-lt"/>
              <a:buAutoNum type="arabicPeriod"/>
            </a:pPr>
            <a:r>
              <a:rPr lang="en-US" sz="1500" dirty="0">
                <a:solidFill>
                  <a:schemeClr val="tx1"/>
                </a:solidFill>
              </a:rPr>
              <a:t>Exclude redundant variables</a:t>
            </a:r>
          </a:p>
          <a:p>
            <a:pPr marL="726948" lvl="2" indent="-342900">
              <a:buFont typeface="+mj-lt"/>
              <a:buAutoNum type="arabicPeriod"/>
            </a:pPr>
            <a:r>
              <a:rPr lang="en-US" sz="1500" dirty="0">
                <a:solidFill>
                  <a:schemeClr val="tx1"/>
                </a:solidFill>
              </a:rPr>
              <a:t>Ignore if you only care about predicting y and don’t care about interpreting specific contribution from individual betas</a:t>
            </a:r>
          </a:p>
          <a:p>
            <a:pPr marL="726948" lvl="2" indent="-342900">
              <a:buFont typeface="+mj-lt"/>
              <a:buAutoNum type="arabicPeriod"/>
            </a:pPr>
            <a:r>
              <a:rPr lang="en-US" sz="1500" dirty="0">
                <a:solidFill>
                  <a:schemeClr val="tx1"/>
                </a:solidFill>
              </a:rPr>
              <a:t>Don’t use least squares (e.g. use ridge regression)</a:t>
            </a:r>
            <a:endParaRPr lang="en-US" sz="1700" dirty="0">
              <a:solidFill>
                <a:schemeClr val="tx1"/>
              </a:solidFill>
            </a:endParaRPr>
          </a:p>
          <a:p>
            <a:r>
              <a:rPr lang="en-US" dirty="0"/>
              <a:t>Missing data </a:t>
            </a:r>
          </a:p>
          <a:p>
            <a:pPr lvl="1"/>
            <a:r>
              <a:rPr lang="en-US" dirty="0"/>
              <a:t>Exclude or </a:t>
            </a:r>
            <a:r>
              <a:rPr lang="en-US" dirty="0">
                <a:solidFill>
                  <a:schemeClr val="accent1"/>
                </a:solidFill>
              </a:rPr>
              <a:t>interpolate</a:t>
            </a:r>
            <a:r>
              <a:rPr lang="en-US" dirty="0"/>
              <a:t> </a:t>
            </a:r>
          </a:p>
          <a:p>
            <a:r>
              <a:rPr lang="en-US" dirty="0"/>
              <a:t>Sample size/cell size</a:t>
            </a:r>
          </a:p>
          <a:p>
            <a:pPr lvl="1"/>
            <a:r>
              <a:rPr lang="en-US" dirty="0"/>
              <a:t>It’s not just about your total sample size, but how many subjects you have in each condition/timepoint</a:t>
            </a:r>
          </a:p>
          <a:p>
            <a:pPr lvl="1"/>
            <a:r>
              <a:rPr lang="en-US" dirty="0"/>
              <a:t>Need to watch your minimum cell size and large differences in cell sizes between conditions</a:t>
            </a:r>
          </a:p>
          <a:p>
            <a:pPr lvl="1"/>
            <a:endParaRPr lang="en-US" dirty="0"/>
          </a:p>
          <a:p>
            <a:endParaRPr lang="en-US" dirty="0"/>
          </a:p>
          <a:p>
            <a:endParaRPr lang="en-US" dirty="0"/>
          </a:p>
        </p:txBody>
      </p:sp>
    </p:spTree>
    <p:extLst>
      <p:ext uri="{BB962C8B-B14F-4D97-AF65-F5344CB8AC3E}">
        <p14:creationId xmlns:p14="http://schemas.microsoft.com/office/powerpoint/2010/main" val="3429750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9510-DD7A-654A-9D15-6219DC421008}"/>
              </a:ext>
            </a:extLst>
          </p:cNvPr>
          <p:cNvSpPr>
            <a:spLocks noGrp="1"/>
          </p:cNvSpPr>
          <p:nvPr>
            <p:ph type="title"/>
          </p:nvPr>
        </p:nvSpPr>
        <p:spPr/>
        <p:txBody>
          <a:bodyPr/>
          <a:lstStyle/>
          <a:p>
            <a:r>
              <a:rPr lang="en-US" dirty="0"/>
              <a:t>Fitting the Model Weights in Linear Regression: Ordinary Least-Squares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2FC1E1-B2A8-0044-91AE-60B8D16DA0C2}"/>
                  </a:ext>
                </a:extLst>
              </p:cNvPr>
              <p:cNvSpPr txBox="1"/>
              <p:nvPr/>
            </p:nvSpPr>
            <p:spPr>
              <a:xfrm>
                <a:off x="658557" y="1891208"/>
                <a:ext cx="5926237" cy="396391"/>
              </a:xfrm>
              <a:prstGeom prst="rect">
                <a:avLst/>
              </a:prstGeom>
              <a:noFill/>
            </p:spPr>
            <p:txBody>
              <a:bodyPr wrap="square" rtlCol="0">
                <a:spAutoFit/>
              </a:bodyPr>
              <a:lstStyle/>
              <a:p>
                <a:pPr algn="ctr"/>
                <a:r>
                  <a:rPr lang="en-US" dirty="0"/>
                  <a:t>Model: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𝑒</m:t>
                    </m:r>
                  </m:oMath>
                </a14:m>
                <a:endParaRPr lang="en-US" b="1" i="1" dirty="0"/>
              </a:p>
            </p:txBody>
          </p:sp>
        </mc:Choice>
        <mc:Fallback xmlns="">
          <p:sp>
            <p:nvSpPr>
              <p:cNvPr id="4" name="TextBox 3">
                <a:extLst>
                  <a:ext uri="{FF2B5EF4-FFF2-40B4-BE49-F238E27FC236}">
                    <a16:creationId xmlns:a16="http://schemas.microsoft.com/office/drawing/2014/main" id="{4E2FC1E1-B2A8-0044-91AE-60B8D16DA0C2}"/>
                  </a:ext>
                </a:extLst>
              </p:cNvPr>
              <p:cNvSpPr txBox="1">
                <a:spLocks noRot="1" noChangeAspect="1" noMove="1" noResize="1" noEditPoints="1" noAdjustHandles="1" noChangeArrowheads="1" noChangeShapeType="1" noTextEdit="1"/>
              </p:cNvSpPr>
              <p:nvPr/>
            </p:nvSpPr>
            <p:spPr>
              <a:xfrm>
                <a:off x="658557" y="1891208"/>
                <a:ext cx="5926237" cy="396391"/>
              </a:xfrm>
              <a:prstGeom prst="rect">
                <a:avLst/>
              </a:prstGeom>
              <a:blipFill>
                <a:blip r:embed="rId2"/>
                <a:stretch>
                  <a:fillRect t="-6250" b="-156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E86F33-B0BD-114D-BF05-84873FD9467F}"/>
              </a:ext>
            </a:extLst>
          </p:cNvPr>
          <p:cNvSpPr txBox="1"/>
          <p:nvPr/>
        </p:nvSpPr>
        <p:spPr>
          <a:xfrm>
            <a:off x="6974774" y="1916612"/>
            <a:ext cx="4398225" cy="646331"/>
          </a:xfrm>
          <a:prstGeom prst="rect">
            <a:avLst/>
          </a:prstGeom>
          <a:noFill/>
        </p:spPr>
        <p:txBody>
          <a:bodyPr wrap="square" rtlCol="0">
            <a:spAutoFit/>
          </a:bodyPr>
          <a:lstStyle/>
          <a:p>
            <a:pPr algn="ctr"/>
            <a:r>
              <a:rPr lang="en-US" i="1" dirty="0"/>
              <a:t>n </a:t>
            </a:r>
            <a:r>
              <a:rPr lang="en-US" dirty="0"/>
              <a:t>Data Points: (</a:t>
            </a:r>
            <a:r>
              <a:rPr lang="en-US" i="1" dirty="0"/>
              <a:t>x</a:t>
            </a:r>
            <a:r>
              <a:rPr lang="en-US" i="1" baseline="-25000" dirty="0"/>
              <a:t>j</a:t>
            </a:r>
            <a:r>
              <a:rPr lang="en-US" baseline="-25000" dirty="0"/>
              <a:t>,1</a:t>
            </a:r>
            <a:r>
              <a:rPr lang="en-US" dirty="0"/>
              <a:t>, </a:t>
            </a:r>
            <a:r>
              <a:rPr lang="en-US" i="1" dirty="0"/>
              <a:t>x</a:t>
            </a:r>
            <a:r>
              <a:rPr lang="en-US" i="1" baseline="-25000" dirty="0"/>
              <a:t>j,</a:t>
            </a:r>
            <a:r>
              <a:rPr lang="en-US" baseline="-25000" dirty="0"/>
              <a:t>2</a:t>
            </a:r>
            <a:r>
              <a:rPr lang="en-US" dirty="0"/>
              <a:t>, …, </a:t>
            </a:r>
            <a:r>
              <a:rPr lang="en-US" i="1" dirty="0" err="1"/>
              <a:t>y</a:t>
            </a:r>
            <a:r>
              <a:rPr lang="en-US" i="1" baseline="-25000" dirty="0" err="1"/>
              <a:t>j</a:t>
            </a:r>
            <a:r>
              <a:rPr lang="en-US" dirty="0"/>
              <a:t>)</a:t>
            </a:r>
          </a:p>
          <a:p>
            <a:pPr algn="ctr"/>
            <a:r>
              <a:rPr lang="en-US" i="1" dirty="0"/>
              <a:t>p</a:t>
            </a:r>
            <a:r>
              <a:rPr lang="en-US" dirty="0"/>
              <a:t> Predictor/Independent Variables</a:t>
            </a:r>
            <a:endParaRPr lang="en-US" i="1" dirty="0"/>
          </a:p>
        </p:txBody>
      </p:sp>
      <p:sp>
        <p:nvSpPr>
          <p:cNvPr id="6" name="TextBox 5">
            <a:extLst>
              <a:ext uri="{FF2B5EF4-FFF2-40B4-BE49-F238E27FC236}">
                <a16:creationId xmlns:a16="http://schemas.microsoft.com/office/drawing/2014/main" id="{21BBABC6-E754-A245-B6C3-6DC46211CC0A}"/>
              </a:ext>
            </a:extLst>
          </p:cNvPr>
          <p:cNvSpPr txBox="1"/>
          <p:nvPr/>
        </p:nvSpPr>
        <p:spPr>
          <a:xfrm>
            <a:off x="578734" y="2465197"/>
            <a:ext cx="5926237" cy="369332"/>
          </a:xfrm>
          <a:prstGeom prst="rect">
            <a:avLst/>
          </a:prstGeom>
          <a:noFill/>
        </p:spPr>
        <p:txBody>
          <a:bodyPr wrap="square" rtlCol="0">
            <a:spAutoFit/>
          </a:bodyPr>
          <a:lstStyle/>
          <a:p>
            <a:pPr algn="ctr"/>
            <a:r>
              <a:rPr lang="en-US" dirty="0"/>
              <a:t>Can write this equation once for each data point.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6C70BF-D4C8-8848-AB5E-20FAFE9C906F}"/>
                  </a:ext>
                </a:extLst>
              </p:cNvPr>
              <p:cNvSpPr txBox="1"/>
              <p:nvPr/>
            </p:nvSpPr>
            <p:spPr>
              <a:xfrm>
                <a:off x="578734" y="2895930"/>
                <a:ext cx="5926237" cy="646331"/>
              </a:xfrm>
              <a:prstGeom prst="rect">
                <a:avLst/>
              </a:prstGeom>
              <a:noFill/>
            </p:spPr>
            <p:txBody>
              <a:bodyPr wrap="square" rtlCol="0">
                <a:spAutoFit/>
              </a:bodyPr>
              <a:lstStyle/>
              <a:p>
                <a:pPr algn="ctr"/>
                <a:r>
                  <a:rPr lang="en-US" dirty="0"/>
                  <a:t>Gives system of </a:t>
                </a:r>
                <a:r>
                  <a:rPr lang="en-US" i="1" dirty="0"/>
                  <a:t>n</a:t>
                </a:r>
                <a:r>
                  <a:rPr lang="en-US" dirty="0"/>
                  <a:t> equations in </a:t>
                </a:r>
                <a:r>
                  <a:rPr lang="en-US" i="1" dirty="0"/>
                  <a:t>p</a:t>
                </a:r>
                <a:r>
                  <a:rPr lang="en-US" dirty="0"/>
                  <a:t>+1 unknowns.</a:t>
                </a:r>
              </a:p>
              <a:p>
                <a:pPr algn="ctr"/>
                <a:r>
                  <a:rPr lang="en-US" dirty="0"/>
                  <a:t>Matrix form: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r>
                      <a:rPr lang="en-US" b="0" i="1" smtClean="0">
                        <a:latin typeface="Cambria Math" panose="02040503050406030204" pitchFamily="18" charset="0"/>
                      </a:rPr>
                      <m:t>+</m:t>
                    </m:r>
                    <m:r>
                      <a:rPr lang="en-US" b="1" i="1" smtClean="0">
                        <a:latin typeface="Cambria Math" panose="02040503050406030204" pitchFamily="18" charset="0"/>
                      </a:rPr>
                      <m:t>𝒆</m:t>
                    </m:r>
                  </m:oMath>
                </a14:m>
                <a:endParaRPr lang="en-US" b="1" dirty="0"/>
              </a:p>
            </p:txBody>
          </p:sp>
        </mc:Choice>
        <mc:Fallback xmlns="">
          <p:sp>
            <p:nvSpPr>
              <p:cNvPr id="7" name="TextBox 6">
                <a:extLst>
                  <a:ext uri="{FF2B5EF4-FFF2-40B4-BE49-F238E27FC236}">
                    <a16:creationId xmlns:a16="http://schemas.microsoft.com/office/drawing/2014/main" id="{DD6C70BF-D4C8-8848-AB5E-20FAFE9C906F}"/>
                  </a:ext>
                </a:extLst>
              </p:cNvPr>
              <p:cNvSpPr txBox="1">
                <a:spLocks noRot="1" noChangeAspect="1" noMove="1" noResize="1" noEditPoints="1" noAdjustHandles="1" noChangeArrowheads="1" noChangeShapeType="1" noTextEdit="1"/>
              </p:cNvSpPr>
              <p:nvPr/>
            </p:nvSpPr>
            <p:spPr>
              <a:xfrm>
                <a:off x="578734" y="2895930"/>
                <a:ext cx="5926237" cy="646331"/>
              </a:xfrm>
              <a:prstGeom prst="rect">
                <a:avLst/>
              </a:prstGeom>
              <a:blipFill>
                <a:blip r:embed="rId3"/>
                <a:stretch>
                  <a:fillRect t="-3922" b="-1568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36868A6-F7FC-5545-9587-76F9B2D92F6F}"/>
              </a:ext>
            </a:extLst>
          </p:cNvPr>
          <p:cNvSpPr txBox="1"/>
          <p:nvPr/>
        </p:nvSpPr>
        <p:spPr>
          <a:xfrm>
            <a:off x="706057" y="6422356"/>
            <a:ext cx="5195979" cy="369332"/>
          </a:xfrm>
          <a:prstGeom prst="rect">
            <a:avLst/>
          </a:prstGeom>
          <a:noFill/>
        </p:spPr>
        <p:txBody>
          <a:bodyPr wrap="square" rtlCol="0">
            <a:spAutoFit/>
          </a:bodyPr>
          <a:lstStyle/>
          <a:p>
            <a:pPr algn="ctr"/>
            <a:r>
              <a:rPr lang="en-US" dirty="0">
                <a:solidFill>
                  <a:schemeClr val="bg1">
                    <a:lumMod val="95000"/>
                  </a:schemeClr>
                </a:solidFill>
              </a:rPr>
              <a:t>https://</a:t>
            </a:r>
            <a:r>
              <a:rPr lang="en-US" dirty="0" err="1">
                <a:solidFill>
                  <a:schemeClr val="bg1">
                    <a:lumMod val="95000"/>
                  </a:schemeClr>
                </a:solidFill>
              </a:rPr>
              <a:t>en.wikipedia.org</a:t>
            </a:r>
            <a:r>
              <a:rPr lang="en-US" dirty="0">
                <a:solidFill>
                  <a:schemeClr val="bg1">
                    <a:lumMod val="95000"/>
                  </a:schemeClr>
                </a:solidFill>
              </a:rPr>
              <a:t>/wiki/</a:t>
            </a:r>
            <a:r>
              <a:rPr lang="en-US" dirty="0" err="1">
                <a:solidFill>
                  <a:schemeClr val="bg1">
                    <a:lumMod val="95000"/>
                  </a:schemeClr>
                </a:solidFill>
              </a:rPr>
              <a:t>Linear_regression</a:t>
            </a:r>
            <a:endParaRPr lang="en-US" dirty="0">
              <a:solidFill>
                <a:schemeClr val="bg1">
                  <a:lumMod val="95000"/>
                </a:schemeClr>
              </a:solidFill>
            </a:endParaRPr>
          </a:p>
        </p:txBody>
      </p:sp>
      <p:pic>
        <p:nvPicPr>
          <p:cNvPr id="10" name="Picture 9">
            <a:extLst>
              <a:ext uri="{FF2B5EF4-FFF2-40B4-BE49-F238E27FC236}">
                <a16:creationId xmlns:a16="http://schemas.microsoft.com/office/drawing/2014/main" id="{EC53079F-72CC-4046-9DF1-8E184F085AB9}"/>
              </a:ext>
            </a:extLst>
          </p:cNvPr>
          <p:cNvPicPr>
            <a:picLocks noChangeAspect="1"/>
          </p:cNvPicPr>
          <p:nvPr/>
        </p:nvPicPr>
        <p:blipFill rotWithShape="1">
          <a:blip r:embed="rId4">
            <a:extLst>
              <a:ext uri="{28A0092B-C50C-407E-A947-70E740481C1C}">
                <a14:useLocalDpi xmlns:a14="http://schemas.microsoft.com/office/drawing/2010/main" val="0"/>
              </a:ext>
            </a:extLst>
          </a:blip>
          <a:srcRect l="15335" t="1378" r="68927" b="70234"/>
          <a:stretch/>
        </p:blipFill>
        <p:spPr>
          <a:xfrm>
            <a:off x="1223473" y="4046457"/>
            <a:ext cx="605641" cy="1308688"/>
          </a:xfrm>
          <a:prstGeom prst="rect">
            <a:avLst/>
          </a:prstGeom>
        </p:spPr>
      </p:pic>
      <p:pic>
        <p:nvPicPr>
          <p:cNvPr id="11" name="Picture 10">
            <a:extLst>
              <a:ext uri="{FF2B5EF4-FFF2-40B4-BE49-F238E27FC236}">
                <a16:creationId xmlns:a16="http://schemas.microsoft.com/office/drawing/2014/main" id="{969524F9-DF63-144C-8CCE-A42F0443E6A4}"/>
              </a:ext>
            </a:extLst>
          </p:cNvPr>
          <p:cNvPicPr>
            <a:picLocks noChangeAspect="1"/>
          </p:cNvPicPr>
          <p:nvPr/>
        </p:nvPicPr>
        <p:blipFill rotWithShape="1">
          <a:blip r:embed="rId4">
            <a:extLst>
              <a:ext uri="{28A0092B-C50C-407E-A947-70E740481C1C}">
                <a14:useLocalDpi xmlns:a14="http://schemas.microsoft.com/office/drawing/2010/main" val="0"/>
              </a:ext>
            </a:extLst>
          </a:blip>
          <a:srcRect l="41876" t="30240" r="4378" b="37289"/>
          <a:stretch/>
        </p:blipFill>
        <p:spPr>
          <a:xfrm>
            <a:off x="2278401" y="3964216"/>
            <a:ext cx="2068286" cy="1496919"/>
          </a:xfrm>
          <a:prstGeom prst="rect">
            <a:avLst/>
          </a:prstGeom>
        </p:spPr>
      </p:pic>
      <p:pic>
        <p:nvPicPr>
          <p:cNvPr id="12" name="Picture 11">
            <a:extLst>
              <a:ext uri="{FF2B5EF4-FFF2-40B4-BE49-F238E27FC236}">
                <a16:creationId xmlns:a16="http://schemas.microsoft.com/office/drawing/2014/main" id="{DC48268A-14D6-8340-9BCF-88F46FC08EE6}"/>
              </a:ext>
            </a:extLst>
          </p:cNvPr>
          <p:cNvPicPr>
            <a:picLocks noChangeAspect="1"/>
          </p:cNvPicPr>
          <p:nvPr/>
        </p:nvPicPr>
        <p:blipFill rotWithShape="1">
          <a:blip r:embed="rId4">
            <a:extLst>
              <a:ext uri="{28A0092B-C50C-407E-A947-70E740481C1C}">
                <a14:useLocalDpi xmlns:a14="http://schemas.microsoft.com/office/drawing/2010/main" val="0"/>
              </a:ext>
            </a:extLst>
          </a:blip>
          <a:srcRect l="15388" t="62711" r="68874" b="1341"/>
          <a:stretch/>
        </p:blipFill>
        <p:spPr>
          <a:xfrm>
            <a:off x="4346687" y="3884057"/>
            <a:ext cx="605642" cy="1657235"/>
          </a:xfrm>
          <a:prstGeom prst="rect">
            <a:avLst/>
          </a:prstGeom>
        </p:spPr>
      </p:pic>
      <p:pic>
        <p:nvPicPr>
          <p:cNvPr id="13" name="Picture 12">
            <a:extLst>
              <a:ext uri="{FF2B5EF4-FFF2-40B4-BE49-F238E27FC236}">
                <a16:creationId xmlns:a16="http://schemas.microsoft.com/office/drawing/2014/main" id="{7D4BE5AF-870D-5949-98B3-9A90840AAAAF}"/>
              </a:ext>
            </a:extLst>
          </p:cNvPr>
          <p:cNvPicPr>
            <a:picLocks noChangeAspect="1"/>
          </p:cNvPicPr>
          <p:nvPr/>
        </p:nvPicPr>
        <p:blipFill rotWithShape="1">
          <a:blip r:embed="rId4">
            <a:extLst>
              <a:ext uri="{28A0092B-C50C-407E-A947-70E740481C1C}">
                <a14:useLocalDpi xmlns:a14="http://schemas.microsoft.com/office/drawing/2010/main" val="0"/>
              </a:ext>
            </a:extLst>
          </a:blip>
          <a:srcRect l="51034" t="67189" r="33228" b="4305"/>
          <a:stretch/>
        </p:blipFill>
        <p:spPr>
          <a:xfrm>
            <a:off x="5385464" y="4058332"/>
            <a:ext cx="605643" cy="1314154"/>
          </a:xfrm>
          <a:prstGeom prst="rect">
            <a:avLst/>
          </a:prstGeom>
        </p:spPr>
      </p:pic>
      <p:sp>
        <p:nvSpPr>
          <p:cNvPr id="14" name="TextBox 13">
            <a:extLst>
              <a:ext uri="{FF2B5EF4-FFF2-40B4-BE49-F238E27FC236}">
                <a16:creationId xmlns:a16="http://schemas.microsoft.com/office/drawing/2014/main" id="{C2C6E42E-7F36-9E4B-8775-429F099E86A1}"/>
              </a:ext>
            </a:extLst>
          </p:cNvPr>
          <p:cNvSpPr txBox="1"/>
          <p:nvPr/>
        </p:nvSpPr>
        <p:spPr>
          <a:xfrm>
            <a:off x="4940454" y="4500747"/>
            <a:ext cx="504385" cy="369332"/>
          </a:xfrm>
          <a:prstGeom prst="rect">
            <a:avLst/>
          </a:prstGeom>
          <a:noFill/>
        </p:spPr>
        <p:txBody>
          <a:bodyPr wrap="square" rtlCol="0">
            <a:spAutoFit/>
          </a:bodyPr>
          <a:lstStyle/>
          <a:p>
            <a:pPr algn="ctr"/>
            <a:r>
              <a:rPr lang="en-US" dirty="0"/>
              <a:t>+</a:t>
            </a:r>
          </a:p>
        </p:txBody>
      </p:sp>
      <p:sp>
        <p:nvSpPr>
          <p:cNvPr id="15" name="TextBox 14">
            <a:extLst>
              <a:ext uri="{FF2B5EF4-FFF2-40B4-BE49-F238E27FC236}">
                <a16:creationId xmlns:a16="http://schemas.microsoft.com/office/drawing/2014/main" id="{070279EF-185F-A54E-B164-AD7055AAF9DF}"/>
              </a:ext>
            </a:extLst>
          </p:cNvPr>
          <p:cNvSpPr txBox="1"/>
          <p:nvPr/>
        </p:nvSpPr>
        <p:spPr>
          <a:xfrm>
            <a:off x="1809641" y="4500747"/>
            <a:ext cx="504385" cy="369332"/>
          </a:xfrm>
          <a:prstGeom prst="rect">
            <a:avLst/>
          </a:prstGeom>
          <a:noFill/>
        </p:spPr>
        <p:txBody>
          <a:bodyPr wrap="square" rtlCol="0">
            <a:spAutoFit/>
          </a:bodyPr>
          <a:lstStyle/>
          <a:p>
            <a:pPr algn="ctr"/>
            <a:r>
              <a:rPr lang="en-US" dirty="0"/>
              <a:t>=</a:t>
            </a:r>
          </a:p>
        </p:txBody>
      </p:sp>
      <p:sp>
        <p:nvSpPr>
          <p:cNvPr id="17" name="TextBox 16">
            <a:extLst>
              <a:ext uri="{FF2B5EF4-FFF2-40B4-BE49-F238E27FC236}">
                <a16:creationId xmlns:a16="http://schemas.microsoft.com/office/drawing/2014/main" id="{0B948AE7-5EF3-624C-9C79-8DE3682EDE6D}"/>
              </a:ext>
            </a:extLst>
          </p:cNvPr>
          <p:cNvSpPr txBox="1"/>
          <p:nvPr/>
        </p:nvSpPr>
        <p:spPr>
          <a:xfrm>
            <a:off x="2302151" y="5541292"/>
            <a:ext cx="1961094" cy="338554"/>
          </a:xfrm>
          <a:prstGeom prst="rect">
            <a:avLst/>
          </a:prstGeom>
          <a:noFill/>
        </p:spPr>
        <p:txBody>
          <a:bodyPr wrap="square" rtlCol="0">
            <a:spAutoFit/>
          </a:bodyPr>
          <a:lstStyle/>
          <a:p>
            <a:pPr algn="ctr"/>
            <a:r>
              <a:rPr lang="en-US" sz="1600" i="1" dirty="0"/>
              <a:t>n</a:t>
            </a:r>
            <a:r>
              <a:rPr lang="en-US" sz="1600" dirty="0"/>
              <a:t> rows x </a:t>
            </a:r>
            <a:r>
              <a:rPr lang="en-US" sz="1600" i="1" dirty="0"/>
              <a:t>p</a:t>
            </a:r>
            <a:r>
              <a:rPr lang="en-US" sz="1600" dirty="0"/>
              <a:t>+1 columns</a:t>
            </a:r>
            <a:endParaRPr lang="en-US" sz="1600" i="1" dirty="0"/>
          </a:p>
        </p:txBody>
      </p:sp>
      <p:sp>
        <p:nvSpPr>
          <p:cNvPr id="18" name="TextBox 17">
            <a:extLst>
              <a:ext uri="{FF2B5EF4-FFF2-40B4-BE49-F238E27FC236}">
                <a16:creationId xmlns:a16="http://schemas.microsoft.com/office/drawing/2014/main" id="{4DA580D3-2F52-2341-BA6A-34F878F7A2C7}"/>
              </a:ext>
            </a:extLst>
          </p:cNvPr>
          <p:cNvSpPr txBox="1"/>
          <p:nvPr/>
        </p:nvSpPr>
        <p:spPr>
          <a:xfrm>
            <a:off x="6974774" y="2834529"/>
            <a:ext cx="4294909" cy="646331"/>
          </a:xfrm>
          <a:prstGeom prst="rect">
            <a:avLst/>
          </a:prstGeom>
          <a:noFill/>
        </p:spPr>
        <p:txBody>
          <a:bodyPr wrap="square" rtlCol="0">
            <a:spAutoFit/>
          </a:bodyPr>
          <a:lstStyle/>
          <a:p>
            <a:pPr algn="ctr"/>
            <a:r>
              <a:rPr lang="en-US" dirty="0"/>
              <a:t>Choose weights that minimize mismatch between model and data.</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B2EA302-098A-EF4D-9A1D-15F4A9A1DC45}"/>
                  </a:ext>
                </a:extLst>
              </p:cNvPr>
              <p:cNvSpPr txBox="1"/>
              <p:nvPr/>
            </p:nvSpPr>
            <p:spPr>
              <a:xfrm>
                <a:off x="6974773" y="3727203"/>
                <a:ext cx="4294909" cy="969624"/>
              </a:xfrm>
              <a:prstGeom prst="rect">
                <a:avLst/>
              </a:prstGeom>
              <a:noFill/>
            </p:spPr>
            <p:txBody>
              <a:bodyPr wrap="square" rtlCol="0">
                <a:spAutoFit/>
              </a:bodyPr>
              <a:lstStyle/>
              <a:p>
                <a:pPr algn="ctr"/>
                <a:r>
                  <a:rPr lang="en-US" u="sng" dirty="0"/>
                  <a:t>Ordinary Least-Squares</a:t>
                </a:r>
                <a:r>
                  <a:rPr lang="en-US" dirty="0"/>
                  <a:t>: Minimize |</a:t>
                </a:r>
                <a:r>
                  <a:rPr lang="en-US" b="1" dirty="0"/>
                  <a:t>e</a:t>
                </a:r>
                <a:r>
                  <a:rPr lang="en-US" dirty="0"/>
                  <a:t>|</a:t>
                </a:r>
                <a:r>
                  <a:rPr lang="en-US" baseline="30000" dirty="0"/>
                  <a:t>2</a:t>
                </a:r>
                <a:r>
                  <a:rPr lang="en-US" dirty="0"/>
                  <a:t> (sum of squared residuals)</a:t>
                </a:r>
              </a:p>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1" i="1" smtClean="0">
                                  <a:latin typeface="Cambria Math" panose="02040503050406030204" pitchFamily="18" charset="0"/>
                                </a:rPr>
                                <m:t>𝜷</m:t>
                              </m:r>
                            </m:sub>
                          </m:sSub>
                        </m:fName>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e>
                              </m:d>
                            </m:e>
                            <m:sup>
                              <m:r>
                                <a:rPr lang="en-US" b="0" i="1" smtClean="0">
                                  <a:latin typeface="Cambria Math" panose="02040503050406030204" pitchFamily="18" charset="0"/>
                                </a:rPr>
                                <m:t>2</m:t>
                              </m:r>
                            </m:sup>
                          </m:sSup>
                        </m:e>
                      </m:func>
                    </m:oMath>
                  </m:oMathPara>
                </a14:m>
                <a:endParaRPr lang="en-US" b="0" dirty="0"/>
              </a:p>
            </p:txBody>
          </p:sp>
        </mc:Choice>
        <mc:Fallback xmlns="">
          <p:sp>
            <p:nvSpPr>
              <p:cNvPr id="19" name="TextBox 18">
                <a:extLst>
                  <a:ext uri="{FF2B5EF4-FFF2-40B4-BE49-F238E27FC236}">
                    <a16:creationId xmlns:a16="http://schemas.microsoft.com/office/drawing/2014/main" id="{4B2EA302-098A-EF4D-9A1D-15F4A9A1DC45}"/>
                  </a:ext>
                </a:extLst>
              </p:cNvPr>
              <p:cNvSpPr txBox="1">
                <a:spLocks noRot="1" noChangeAspect="1" noMove="1" noResize="1" noEditPoints="1" noAdjustHandles="1" noChangeArrowheads="1" noChangeShapeType="1" noTextEdit="1"/>
              </p:cNvSpPr>
              <p:nvPr/>
            </p:nvSpPr>
            <p:spPr>
              <a:xfrm>
                <a:off x="6974773" y="3727203"/>
                <a:ext cx="4294909" cy="969624"/>
              </a:xfrm>
              <a:prstGeom prst="rect">
                <a:avLst/>
              </a:prstGeom>
              <a:blipFill>
                <a:blip r:embed="rId5"/>
                <a:stretch>
                  <a:fillRect l="-590" t="-1282" r="-2065"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1E06E4-46C6-4E48-A61B-FD547F2EB03F}"/>
                  </a:ext>
                </a:extLst>
              </p:cNvPr>
              <p:cNvSpPr txBox="1"/>
              <p:nvPr/>
            </p:nvSpPr>
            <p:spPr>
              <a:xfrm>
                <a:off x="6974772" y="4898705"/>
                <a:ext cx="4294909" cy="12152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0" i="1" smtClean="0">
                                      <a:latin typeface="Cambria Math" panose="02040503050406030204" pitchFamily="18" charset="0"/>
                                    </a:rPr>
                                    <m:t>𝑇</m:t>
                                  </m:r>
                                </m:sup>
                              </m:sSup>
                              <m:r>
                                <a:rPr lang="en-US" b="1" i="1" smtClean="0">
                                  <a:latin typeface="Cambria Math" panose="02040503050406030204" pitchFamily="18" charset="0"/>
                                </a:rPr>
                                <m:t>𝑿</m:t>
                              </m:r>
                            </m:e>
                          </m:d>
                        </m:e>
                        <m:sup>
                          <m:r>
                            <a:rPr lang="en-US" b="0" i="1" smtClean="0">
                              <a:latin typeface="Cambria Math" panose="02040503050406030204" pitchFamily="18" charset="0"/>
                            </a:rPr>
                            <m:t>−1</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m:t>
                          </m:r>
                        </m:sup>
                      </m:sSup>
                      <m:r>
                        <a:rPr lang="en-US" b="1" i="1" smtClean="0">
                          <a:latin typeface="Cambria Math" panose="02040503050406030204" pitchFamily="18" charset="0"/>
                        </a:rPr>
                        <m:t>𝒚</m:t>
                      </m:r>
                      <m:r>
                        <a:rPr lang="en-US" b="0" i="1" smtClean="0">
                          <a:latin typeface="Cambria Math" panose="02040503050406030204" pitchFamily="18" charset="0"/>
                        </a:rPr>
                        <m:t> </m:t>
                      </m:r>
                    </m:oMath>
                  </m:oMathPara>
                </a14:m>
                <a:endParaRPr lang="en-US" b="0" dirty="0"/>
              </a:p>
              <a:p>
                <a:pPr algn="ctr"/>
                <a:r>
                  <a:rPr lang="en-US" dirty="0"/>
                  <a:t>Convenient pseudoinverse formula.</a:t>
                </a:r>
              </a:p>
              <a:p>
                <a:pPr algn="ctr"/>
                <a:r>
                  <a:rPr lang="en-US" b="0" dirty="0"/>
                  <a:t>Works when </a:t>
                </a:r>
                <a:r>
                  <a:rPr lang="en-US" b="1" i="1" dirty="0"/>
                  <a:t>X</a:t>
                </a:r>
                <a:r>
                  <a:rPr lang="en-US" b="1" i="1" baseline="30000" dirty="0"/>
                  <a:t>T</a:t>
                </a:r>
                <a:r>
                  <a:rPr lang="en-US" b="1" i="1" dirty="0"/>
                  <a:t>X</a:t>
                </a:r>
                <a:r>
                  <a:rPr lang="en-US" dirty="0"/>
                  <a:t> is invertible (</a:t>
                </a:r>
                <a:r>
                  <a:rPr lang="en-US" i="1" dirty="0"/>
                  <a:t>n</a:t>
                </a:r>
                <a:r>
                  <a:rPr lang="en-US" dirty="0"/>
                  <a:t>≥</a:t>
                </a:r>
                <a:r>
                  <a:rPr lang="en-US" i="1" dirty="0"/>
                  <a:t>p</a:t>
                </a:r>
                <a:r>
                  <a:rPr lang="en-US" dirty="0"/>
                  <a:t>+1 and predictors not too similar).</a:t>
                </a:r>
                <a:endParaRPr lang="en-US" b="0" i="1" dirty="0"/>
              </a:p>
            </p:txBody>
          </p:sp>
        </mc:Choice>
        <mc:Fallback xmlns="">
          <p:sp>
            <p:nvSpPr>
              <p:cNvPr id="20" name="TextBox 19">
                <a:extLst>
                  <a:ext uri="{FF2B5EF4-FFF2-40B4-BE49-F238E27FC236}">
                    <a16:creationId xmlns:a16="http://schemas.microsoft.com/office/drawing/2014/main" id="{391E06E4-46C6-4E48-A61B-FD547F2EB03F}"/>
                  </a:ext>
                </a:extLst>
              </p:cNvPr>
              <p:cNvSpPr txBox="1">
                <a:spLocks noRot="1" noChangeAspect="1" noMove="1" noResize="1" noEditPoints="1" noAdjustHandles="1" noChangeArrowheads="1" noChangeShapeType="1" noTextEdit="1"/>
              </p:cNvSpPr>
              <p:nvPr/>
            </p:nvSpPr>
            <p:spPr>
              <a:xfrm>
                <a:off x="6974772" y="4898705"/>
                <a:ext cx="4294909" cy="1215204"/>
              </a:xfrm>
              <a:prstGeom prst="rect">
                <a:avLst/>
              </a:prstGeom>
              <a:blipFill>
                <a:blip r:embed="rId6"/>
                <a:stretch>
                  <a:fillRect t="-1042" b="-7292"/>
                </a:stretch>
              </a:blipFill>
            </p:spPr>
            <p:txBody>
              <a:bodyPr/>
              <a:lstStyle/>
              <a:p>
                <a:r>
                  <a:rPr lang="en-US">
                    <a:noFill/>
                  </a:rPr>
                  <a:t> </a:t>
                </a:r>
              </a:p>
            </p:txBody>
          </p:sp>
        </mc:Fallback>
      </mc:AlternateContent>
    </p:spTree>
    <p:extLst>
      <p:ext uri="{BB962C8B-B14F-4D97-AF65-F5344CB8AC3E}">
        <p14:creationId xmlns:p14="http://schemas.microsoft.com/office/powerpoint/2010/main" val="113333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p:bldP spid="15" grpId="0"/>
      <p:bldP spid="17"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9510-DD7A-654A-9D15-6219DC421008}"/>
              </a:ext>
            </a:extLst>
          </p:cNvPr>
          <p:cNvSpPr>
            <a:spLocks noGrp="1"/>
          </p:cNvSpPr>
          <p:nvPr>
            <p:ph type="title"/>
          </p:nvPr>
        </p:nvSpPr>
        <p:spPr/>
        <p:txBody>
          <a:bodyPr/>
          <a:lstStyle/>
          <a:p>
            <a:r>
              <a:rPr lang="en-US" dirty="0"/>
              <a:t>Fitting the Model Weights in Linear Regression: Ordinary Least-Squares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2FC1E1-B2A8-0044-91AE-60B8D16DA0C2}"/>
                  </a:ext>
                </a:extLst>
              </p:cNvPr>
              <p:cNvSpPr txBox="1"/>
              <p:nvPr/>
            </p:nvSpPr>
            <p:spPr>
              <a:xfrm>
                <a:off x="658557" y="1891208"/>
                <a:ext cx="5926237" cy="396391"/>
              </a:xfrm>
              <a:prstGeom prst="rect">
                <a:avLst/>
              </a:prstGeom>
              <a:noFill/>
            </p:spPr>
            <p:txBody>
              <a:bodyPr wrap="square" rtlCol="0">
                <a:spAutoFit/>
              </a:bodyPr>
              <a:lstStyle/>
              <a:p>
                <a:pPr algn="ctr"/>
                <a:r>
                  <a:rPr lang="en-US" dirty="0"/>
                  <a:t>Model: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𝑒</m:t>
                    </m:r>
                  </m:oMath>
                </a14:m>
                <a:endParaRPr lang="en-US" b="1" i="1" dirty="0"/>
              </a:p>
            </p:txBody>
          </p:sp>
        </mc:Choice>
        <mc:Fallback xmlns="">
          <p:sp>
            <p:nvSpPr>
              <p:cNvPr id="4" name="TextBox 3">
                <a:extLst>
                  <a:ext uri="{FF2B5EF4-FFF2-40B4-BE49-F238E27FC236}">
                    <a16:creationId xmlns:a16="http://schemas.microsoft.com/office/drawing/2014/main" id="{4E2FC1E1-B2A8-0044-91AE-60B8D16DA0C2}"/>
                  </a:ext>
                </a:extLst>
              </p:cNvPr>
              <p:cNvSpPr txBox="1">
                <a:spLocks noRot="1" noChangeAspect="1" noMove="1" noResize="1" noEditPoints="1" noAdjustHandles="1" noChangeArrowheads="1" noChangeShapeType="1" noTextEdit="1"/>
              </p:cNvSpPr>
              <p:nvPr/>
            </p:nvSpPr>
            <p:spPr>
              <a:xfrm>
                <a:off x="658557" y="1891208"/>
                <a:ext cx="5926237" cy="396391"/>
              </a:xfrm>
              <a:prstGeom prst="rect">
                <a:avLst/>
              </a:prstGeom>
              <a:blipFill>
                <a:blip r:embed="rId2"/>
                <a:stretch>
                  <a:fillRect t="-6250" b="-156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E86F33-B0BD-114D-BF05-84873FD9467F}"/>
              </a:ext>
            </a:extLst>
          </p:cNvPr>
          <p:cNvSpPr txBox="1"/>
          <p:nvPr/>
        </p:nvSpPr>
        <p:spPr>
          <a:xfrm>
            <a:off x="6974774" y="1916612"/>
            <a:ext cx="4398225" cy="646331"/>
          </a:xfrm>
          <a:prstGeom prst="rect">
            <a:avLst/>
          </a:prstGeom>
          <a:noFill/>
        </p:spPr>
        <p:txBody>
          <a:bodyPr wrap="square" rtlCol="0">
            <a:spAutoFit/>
          </a:bodyPr>
          <a:lstStyle/>
          <a:p>
            <a:pPr algn="ctr"/>
            <a:r>
              <a:rPr lang="en-US" i="1" dirty="0"/>
              <a:t>n </a:t>
            </a:r>
            <a:r>
              <a:rPr lang="en-US" dirty="0"/>
              <a:t>Data Points: (</a:t>
            </a:r>
            <a:r>
              <a:rPr lang="en-US" i="1" dirty="0"/>
              <a:t>x</a:t>
            </a:r>
            <a:r>
              <a:rPr lang="en-US" i="1" baseline="-25000" dirty="0"/>
              <a:t>j</a:t>
            </a:r>
            <a:r>
              <a:rPr lang="en-US" baseline="-25000" dirty="0"/>
              <a:t>,1</a:t>
            </a:r>
            <a:r>
              <a:rPr lang="en-US" dirty="0"/>
              <a:t>, </a:t>
            </a:r>
            <a:r>
              <a:rPr lang="en-US" i="1" dirty="0"/>
              <a:t>x</a:t>
            </a:r>
            <a:r>
              <a:rPr lang="en-US" i="1" baseline="-25000" dirty="0"/>
              <a:t>j,</a:t>
            </a:r>
            <a:r>
              <a:rPr lang="en-US" baseline="-25000" dirty="0"/>
              <a:t>2</a:t>
            </a:r>
            <a:r>
              <a:rPr lang="en-US" dirty="0"/>
              <a:t>, …, </a:t>
            </a:r>
            <a:r>
              <a:rPr lang="en-US" i="1" dirty="0" err="1"/>
              <a:t>y</a:t>
            </a:r>
            <a:r>
              <a:rPr lang="en-US" i="1" baseline="-25000" dirty="0" err="1"/>
              <a:t>j</a:t>
            </a:r>
            <a:r>
              <a:rPr lang="en-US" dirty="0"/>
              <a:t>)</a:t>
            </a:r>
          </a:p>
          <a:p>
            <a:pPr algn="ctr"/>
            <a:r>
              <a:rPr lang="en-US" i="1" dirty="0"/>
              <a:t>p</a:t>
            </a:r>
            <a:r>
              <a:rPr lang="en-US" dirty="0"/>
              <a:t> Predictor/Independent Variables</a:t>
            </a:r>
            <a:endParaRPr lang="en-US" i="1" dirty="0"/>
          </a:p>
        </p:txBody>
      </p:sp>
      <p:sp>
        <p:nvSpPr>
          <p:cNvPr id="6" name="TextBox 5">
            <a:extLst>
              <a:ext uri="{FF2B5EF4-FFF2-40B4-BE49-F238E27FC236}">
                <a16:creationId xmlns:a16="http://schemas.microsoft.com/office/drawing/2014/main" id="{21BBABC6-E754-A245-B6C3-6DC46211CC0A}"/>
              </a:ext>
            </a:extLst>
          </p:cNvPr>
          <p:cNvSpPr txBox="1"/>
          <p:nvPr/>
        </p:nvSpPr>
        <p:spPr>
          <a:xfrm>
            <a:off x="578734" y="2465197"/>
            <a:ext cx="5926237" cy="369332"/>
          </a:xfrm>
          <a:prstGeom prst="rect">
            <a:avLst/>
          </a:prstGeom>
          <a:noFill/>
        </p:spPr>
        <p:txBody>
          <a:bodyPr wrap="square" rtlCol="0">
            <a:spAutoFit/>
          </a:bodyPr>
          <a:lstStyle/>
          <a:p>
            <a:pPr algn="ctr"/>
            <a:r>
              <a:rPr lang="en-US" dirty="0"/>
              <a:t>Can write this equation once for each data point.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6C70BF-D4C8-8848-AB5E-20FAFE9C906F}"/>
                  </a:ext>
                </a:extLst>
              </p:cNvPr>
              <p:cNvSpPr txBox="1"/>
              <p:nvPr/>
            </p:nvSpPr>
            <p:spPr>
              <a:xfrm>
                <a:off x="578734" y="2895930"/>
                <a:ext cx="5926237" cy="646331"/>
              </a:xfrm>
              <a:prstGeom prst="rect">
                <a:avLst/>
              </a:prstGeom>
              <a:noFill/>
            </p:spPr>
            <p:txBody>
              <a:bodyPr wrap="square" rtlCol="0">
                <a:spAutoFit/>
              </a:bodyPr>
              <a:lstStyle/>
              <a:p>
                <a:pPr algn="ctr"/>
                <a:r>
                  <a:rPr lang="en-US" dirty="0"/>
                  <a:t>Gives system of </a:t>
                </a:r>
                <a:r>
                  <a:rPr lang="en-US" i="1" dirty="0"/>
                  <a:t>n</a:t>
                </a:r>
                <a:r>
                  <a:rPr lang="en-US" dirty="0"/>
                  <a:t> equations in </a:t>
                </a:r>
                <a:r>
                  <a:rPr lang="en-US" i="1" dirty="0"/>
                  <a:t>p</a:t>
                </a:r>
                <a:r>
                  <a:rPr lang="en-US" dirty="0"/>
                  <a:t>+1 unknowns.</a:t>
                </a:r>
              </a:p>
              <a:p>
                <a:pPr algn="ctr"/>
                <a:r>
                  <a:rPr lang="en-US" dirty="0"/>
                  <a:t>Matrix form: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r>
                      <a:rPr lang="en-US" b="0" i="1" smtClean="0">
                        <a:latin typeface="Cambria Math" panose="02040503050406030204" pitchFamily="18" charset="0"/>
                      </a:rPr>
                      <m:t>+</m:t>
                    </m:r>
                    <m:r>
                      <a:rPr lang="en-US" b="1" i="1" smtClean="0">
                        <a:latin typeface="Cambria Math" panose="02040503050406030204" pitchFamily="18" charset="0"/>
                      </a:rPr>
                      <m:t>𝒆</m:t>
                    </m:r>
                  </m:oMath>
                </a14:m>
                <a:endParaRPr lang="en-US" b="1" dirty="0"/>
              </a:p>
            </p:txBody>
          </p:sp>
        </mc:Choice>
        <mc:Fallback xmlns="">
          <p:sp>
            <p:nvSpPr>
              <p:cNvPr id="7" name="TextBox 6">
                <a:extLst>
                  <a:ext uri="{FF2B5EF4-FFF2-40B4-BE49-F238E27FC236}">
                    <a16:creationId xmlns:a16="http://schemas.microsoft.com/office/drawing/2014/main" id="{DD6C70BF-D4C8-8848-AB5E-20FAFE9C906F}"/>
                  </a:ext>
                </a:extLst>
              </p:cNvPr>
              <p:cNvSpPr txBox="1">
                <a:spLocks noRot="1" noChangeAspect="1" noMove="1" noResize="1" noEditPoints="1" noAdjustHandles="1" noChangeArrowheads="1" noChangeShapeType="1" noTextEdit="1"/>
              </p:cNvSpPr>
              <p:nvPr/>
            </p:nvSpPr>
            <p:spPr>
              <a:xfrm>
                <a:off x="578734" y="2895930"/>
                <a:ext cx="5926237" cy="646331"/>
              </a:xfrm>
              <a:prstGeom prst="rect">
                <a:avLst/>
              </a:prstGeom>
              <a:blipFill>
                <a:blip r:embed="rId3"/>
                <a:stretch>
                  <a:fillRect t="-3922" b="-1568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36868A6-F7FC-5545-9587-76F9B2D92F6F}"/>
              </a:ext>
            </a:extLst>
          </p:cNvPr>
          <p:cNvSpPr txBox="1"/>
          <p:nvPr/>
        </p:nvSpPr>
        <p:spPr>
          <a:xfrm>
            <a:off x="706057" y="6422356"/>
            <a:ext cx="5195979" cy="369332"/>
          </a:xfrm>
          <a:prstGeom prst="rect">
            <a:avLst/>
          </a:prstGeom>
          <a:noFill/>
        </p:spPr>
        <p:txBody>
          <a:bodyPr wrap="square" rtlCol="0">
            <a:spAutoFit/>
          </a:bodyPr>
          <a:lstStyle/>
          <a:p>
            <a:pPr algn="ctr"/>
            <a:r>
              <a:rPr lang="en-US" dirty="0">
                <a:solidFill>
                  <a:schemeClr val="bg1">
                    <a:lumMod val="95000"/>
                  </a:schemeClr>
                </a:solidFill>
              </a:rPr>
              <a:t>https://</a:t>
            </a:r>
            <a:r>
              <a:rPr lang="en-US" dirty="0" err="1">
                <a:solidFill>
                  <a:schemeClr val="bg1">
                    <a:lumMod val="95000"/>
                  </a:schemeClr>
                </a:solidFill>
              </a:rPr>
              <a:t>en.wikipedia.org</a:t>
            </a:r>
            <a:r>
              <a:rPr lang="en-US" dirty="0">
                <a:solidFill>
                  <a:schemeClr val="bg1">
                    <a:lumMod val="95000"/>
                  </a:schemeClr>
                </a:solidFill>
              </a:rPr>
              <a:t>/wiki/</a:t>
            </a:r>
            <a:r>
              <a:rPr lang="en-US" dirty="0" err="1">
                <a:solidFill>
                  <a:schemeClr val="bg1">
                    <a:lumMod val="95000"/>
                  </a:schemeClr>
                </a:solidFill>
              </a:rPr>
              <a:t>Linear_regression</a:t>
            </a:r>
            <a:endParaRPr lang="en-US" dirty="0">
              <a:solidFill>
                <a:schemeClr val="bg1">
                  <a:lumMod val="95000"/>
                </a:schemeClr>
              </a:solidFill>
            </a:endParaRPr>
          </a:p>
        </p:txBody>
      </p:sp>
      <p:pic>
        <p:nvPicPr>
          <p:cNvPr id="10" name="Picture 9">
            <a:extLst>
              <a:ext uri="{FF2B5EF4-FFF2-40B4-BE49-F238E27FC236}">
                <a16:creationId xmlns:a16="http://schemas.microsoft.com/office/drawing/2014/main" id="{EC53079F-72CC-4046-9DF1-8E184F085AB9}"/>
              </a:ext>
            </a:extLst>
          </p:cNvPr>
          <p:cNvPicPr>
            <a:picLocks noChangeAspect="1"/>
          </p:cNvPicPr>
          <p:nvPr/>
        </p:nvPicPr>
        <p:blipFill rotWithShape="1">
          <a:blip r:embed="rId4">
            <a:extLst>
              <a:ext uri="{28A0092B-C50C-407E-A947-70E740481C1C}">
                <a14:useLocalDpi xmlns:a14="http://schemas.microsoft.com/office/drawing/2010/main" val="0"/>
              </a:ext>
            </a:extLst>
          </a:blip>
          <a:srcRect l="15335" t="1378" r="68927" b="70234"/>
          <a:stretch/>
        </p:blipFill>
        <p:spPr>
          <a:xfrm>
            <a:off x="1223473" y="4046457"/>
            <a:ext cx="605641" cy="1308688"/>
          </a:xfrm>
          <a:prstGeom prst="rect">
            <a:avLst/>
          </a:prstGeom>
        </p:spPr>
      </p:pic>
      <p:pic>
        <p:nvPicPr>
          <p:cNvPr id="11" name="Picture 10">
            <a:extLst>
              <a:ext uri="{FF2B5EF4-FFF2-40B4-BE49-F238E27FC236}">
                <a16:creationId xmlns:a16="http://schemas.microsoft.com/office/drawing/2014/main" id="{969524F9-DF63-144C-8CCE-A42F0443E6A4}"/>
              </a:ext>
            </a:extLst>
          </p:cNvPr>
          <p:cNvPicPr>
            <a:picLocks noChangeAspect="1"/>
          </p:cNvPicPr>
          <p:nvPr/>
        </p:nvPicPr>
        <p:blipFill rotWithShape="1">
          <a:blip r:embed="rId4">
            <a:extLst>
              <a:ext uri="{28A0092B-C50C-407E-A947-70E740481C1C}">
                <a14:useLocalDpi xmlns:a14="http://schemas.microsoft.com/office/drawing/2010/main" val="0"/>
              </a:ext>
            </a:extLst>
          </a:blip>
          <a:srcRect l="41876" t="30240" r="4378" b="37289"/>
          <a:stretch/>
        </p:blipFill>
        <p:spPr>
          <a:xfrm>
            <a:off x="2278401" y="3964216"/>
            <a:ext cx="2068286" cy="1496919"/>
          </a:xfrm>
          <a:prstGeom prst="rect">
            <a:avLst/>
          </a:prstGeom>
        </p:spPr>
      </p:pic>
      <p:pic>
        <p:nvPicPr>
          <p:cNvPr id="12" name="Picture 11">
            <a:extLst>
              <a:ext uri="{FF2B5EF4-FFF2-40B4-BE49-F238E27FC236}">
                <a16:creationId xmlns:a16="http://schemas.microsoft.com/office/drawing/2014/main" id="{DC48268A-14D6-8340-9BCF-88F46FC08EE6}"/>
              </a:ext>
            </a:extLst>
          </p:cNvPr>
          <p:cNvPicPr>
            <a:picLocks noChangeAspect="1"/>
          </p:cNvPicPr>
          <p:nvPr/>
        </p:nvPicPr>
        <p:blipFill rotWithShape="1">
          <a:blip r:embed="rId4">
            <a:extLst>
              <a:ext uri="{28A0092B-C50C-407E-A947-70E740481C1C}">
                <a14:useLocalDpi xmlns:a14="http://schemas.microsoft.com/office/drawing/2010/main" val="0"/>
              </a:ext>
            </a:extLst>
          </a:blip>
          <a:srcRect l="15388" t="62711" r="68874" b="1341"/>
          <a:stretch/>
        </p:blipFill>
        <p:spPr>
          <a:xfrm>
            <a:off x="4346687" y="3884057"/>
            <a:ext cx="605642" cy="1657235"/>
          </a:xfrm>
          <a:prstGeom prst="rect">
            <a:avLst/>
          </a:prstGeom>
        </p:spPr>
      </p:pic>
      <p:pic>
        <p:nvPicPr>
          <p:cNvPr id="13" name="Picture 12">
            <a:extLst>
              <a:ext uri="{FF2B5EF4-FFF2-40B4-BE49-F238E27FC236}">
                <a16:creationId xmlns:a16="http://schemas.microsoft.com/office/drawing/2014/main" id="{7D4BE5AF-870D-5949-98B3-9A90840AAAAF}"/>
              </a:ext>
            </a:extLst>
          </p:cNvPr>
          <p:cNvPicPr>
            <a:picLocks noChangeAspect="1"/>
          </p:cNvPicPr>
          <p:nvPr/>
        </p:nvPicPr>
        <p:blipFill rotWithShape="1">
          <a:blip r:embed="rId4">
            <a:extLst>
              <a:ext uri="{28A0092B-C50C-407E-A947-70E740481C1C}">
                <a14:useLocalDpi xmlns:a14="http://schemas.microsoft.com/office/drawing/2010/main" val="0"/>
              </a:ext>
            </a:extLst>
          </a:blip>
          <a:srcRect l="51034" t="67189" r="33228" b="4305"/>
          <a:stretch/>
        </p:blipFill>
        <p:spPr>
          <a:xfrm>
            <a:off x="5385464" y="4058332"/>
            <a:ext cx="605643" cy="1314154"/>
          </a:xfrm>
          <a:prstGeom prst="rect">
            <a:avLst/>
          </a:prstGeom>
        </p:spPr>
      </p:pic>
      <p:sp>
        <p:nvSpPr>
          <p:cNvPr id="14" name="TextBox 13">
            <a:extLst>
              <a:ext uri="{FF2B5EF4-FFF2-40B4-BE49-F238E27FC236}">
                <a16:creationId xmlns:a16="http://schemas.microsoft.com/office/drawing/2014/main" id="{C2C6E42E-7F36-9E4B-8775-429F099E86A1}"/>
              </a:ext>
            </a:extLst>
          </p:cNvPr>
          <p:cNvSpPr txBox="1"/>
          <p:nvPr/>
        </p:nvSpPr>
        <p:spPr>
          <a:xfrm>
            <a:off x="4940454" y="4500747"/>
            <a:ext cx="504385" cy="369332"/>
          </a:xfrm>
          <a:prstGeom prst="rect">
            <a:avLst/>
          </a:prstGeom>
          <a:noFill/>
        </p:spPr>
        <p:txBody>
          <a:bodyPr wrap="square" rtlCol="0">
            <a:spAutoFit/>
          </a:bodyPr>
          <a:lstStyle/>
          <a:p>
            <a:pPr algn="ctr"/>
            <a:r>
              <a:rPr lang="en-US" dirty="0"/>
              <a:t>+</a:t>
            </a:r>
          </a:p>
        </p:txBody>
      </p:sp>
      <p:sp>
        <p:nvSpPr>
          <p:cNvPr id="15" name="TextBox 14">
            <a:extLst>
              <a:ext uri="{FF2B5EF4-FFF2-40B4-BE49-F238E27FC236}">
                <a16:creationId xmlns:a16="http://schemas.microsoft.com/office/drawing/2014/main" id="{070279EF-185F-A54E-B164-AD7055AAF9DF}"/>
              </a:ext>
            </a:extLst>
          </p:cNvPr>
          <p:cNvSpPr txBox="1"/>
          <p:nvPr/>
        </p:nvSpPr>
        <p:spPr>
          <a:xfrm>
            <a:off x="1809641" y="4500747"/>
            <a:ext cx="504385" cy="369332"/>
          </a:xfrm>
          <a:prstGeom prst="rect">
            <a:avLst/>
          </a:prstGeom>
          <a:noFill/>
        </p:spPr>
        <p:txBody>
          <a:bodyPr wrap="square" rtlCol="0">
            <a:spAutoFit/>
          </a:bodyPr>
          <a:lstStyle/>
          <a:p>
            <a:pPr algn="ctr"/>
            <a:r>
              <a:rPr lang="en-US" dirty="0"/>
              <a:t>=</a:t>
            </a:r>
          </a:p>
        </p:txBody>
      </p:sp>
      <p:sp>
        <p:nvSpPr>
          <p:cNvPr id="17" name="TextBox 16">
            <a:extLst>
              <a:ext uri="{FF2B5EF4-FFF2-40B4-BE49-F238E27FC236}">
                <a16:creationId xmlns:a16="http://schemas.microsoft.com/office/drawing/2014/main" id="{0B948AE7-5EF3-624C-9C79-8DE3682EDE6D}"/>
              </a:ext>
            </a:extLst>
          </p:cNvPr>
          <p:cNvSpPr txBox="1"/>
          <p:nvPr/>
        </p:nvSpPr>
        <p:spPr>
          <a:xfrm>
            <a:off x="2302151" y="5541292"/>
            <a:ext cx="1961094" cy="338554"/>
          </a:xfrm>
          <a:prstGeom prst="rect">
            <a:avLst/>
          </a:prstGeom>
          <a:noFill/>
        </p:spPr>
        <p:txBody>
          <a:bodyPr wrap="square" rtlCol="0">
            <a:spAutoFit/>
          </a:bodyPr>
          <a:lstStyle/>
          <a:p>
            <a:pPr algn="ctr"/>
            <a:r>
              <a:rPr lang="en-US" sz="1600" i="1" dirty="0"/>
              <a:t>n</a:t>
            </a:r>
            <a:r>
              <a:rPr lang="en-US" sz="1600" dirty="0"/>
              <a:t> rows x </a:t>
            </a:r>
            <a:r>
              <a:rPr lang="en-US" sz="1600" i="1" dirty="0"/>
              <a:t>p</a:t>
            </a:r>
            <a:r>
              <a:rPr lang="en-US" sz="1600" dirty="0"/>
              <a:t>+1 columns</a:t>
            </a:r>
            <a:endParaRPr lang="en-US" sz="1600" i="1" dirty="0"/>
          </a:p>
        </p:txBody>
      </p:sp>
      <p:sp>
        <p:nvSpPr>
          <p:cNvPr id="18" name="TextBox 17">
            <a:extLst>
              <a:ext uri="{FF2B5EF4-FFF2-40B4-BE49-F238E27FC236}">
                <a16:creationId xmlns:a16="http://schemas.microsoft.com/office/drawing/2014/main" id="{4DA580D3-2F52-2341-BA6A-34F878F7A2C7}"/>
              </a:ext>
            </a:extLst>
          </p:cNvPr>
          <p:cNvSpPr txBox="1"/>
          <p:nvPr/>
        </p:nvSpPr>
        <p:spPr>
          <a:xfrm>
            <a:off x="6974774" y="2834529"/>
            <a:ext cx="4294909" cy="646331"/>
          </a:xfrm>
          <a:prstGeom prst="rect">
            <a:avLst/>
          </a:prstGeom>
          <a:noFill/>
        </p:spPr>
        <p:txBody>
          <a:bodyPr wrap="square" rtlCol="0">
            <a:spAutoFit/>
          </a:bodyPr>
          <a:lstStyle/>
          <a:p>
            <a:pPr algn="ctr"/>
            <a:r>
              <a:rPr lang="en-US" dirty="0"/>
              <a:t>Choose weights that minimize mismatch between model and data.</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B2EA302-098A-EF4D-9A1D-15F4A9A1DC45}"/>
                  </a:ext>
                </a:extLst>
              </p:cNvPr>
              <p:cNvSpPr txBox="1"/>
              <p:nvPr/>
            </p:nvSpPr>
            <p:spPr>
              <a:xfrm>
                <a:off x="6974773" y="3727203"/>
                <a:ext cx="4294909" cy="969624"/>
              </a:xfrm>
              <a:prstGeom prst="rect">
                <a:avLst/>
              </a:prstGeom>
              <a:noFill/>
            </p:spPr>
            <p:txBody>
              <a:bodyPr wrap="square" rtlCol="0">
                <a:spAutoFit/>
              </a:bodyPr>
              <a:lstStyle/>
              <a:p>
                <a:pPr algn="ctr"/>
                <a:r>
                  <a:rPr lang="en-US" u="sng" dirty="0"/>
                  <a:t>Ordinary Least-Squares</a:t>
                </a:r>
                <a:r>
                  <a:rPr lang="en-US" dirty="0"/>
                  <a:t>: Minimize |</a:t>
                </a:r>
                <a:r>
                  <a:rPr lang="en-US" b="1" dirty="0"/>
                  <a:t>e</a:t>
                </a:r>
                <a:r>
                  <a:rPr lang="en-US" dirty="0"/>
                  <a:t>|</a:t>
                </a:r>
                <a:r>
                  <a:rPr lang="en-US" baseline="30000" dirty="0"/>
                  <a:t>2</a:t>
                </a:r>
                <a:r>
                  <a:rPr lang="en-US" dirty="0"/>
                  <a:t> (sum of squared residuals)</a:t>
                </a:r>
              </a:p>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1" i="1" smtClean="0">
                                  <a:latin typeface="Cambria Math" panose="02040503050406030204" pitchFamily="18" charset="0"/>
                                </a:rPr>
                                <m:t>𝜷</m:t>
                              </m:r>
                            </m:sub>
                          </m:sSub>
                        </m:fName>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e>
                              </m:d>
                            </m:e>
                            <m:sup>
                              <m:r>
                                <a:rPr lang="en-US" b="0" i="1" smtClean="0">
                                  <a:latin typeface="Cambria Math" panose="02040503050406030204" pitchFamily="18" charset="0"/>
                                </a:rPr>
                                <m:t>2</m:t>
                              </m:r>
                            </m:sup>
                          </m:sSup>
                        </m:e>
                      </m:func>
                    </m:oMath>
                  </m:oMathPara>
                </a14:m>
                <a:endParaRPr lang="en-US" b="0" dirty="0"/>
              </a:p>
            </p:txBody>
          </p:sp>
        </mc:Choice>
        <mc:Fallback xmlns="">
          <p:sp>
            <p:nvSpPr>
              <p:cNvPr id="19" name="TextBox 18">
                <a:extLst>
                  <a:ext uri="{FF2B5EF4-FFF2-40B4-BE49-F238E27FC236}">
                    <a16:creationId xmlns:a16="http://schemas.microsoft.com/office/drawing/2014/main" id="{4B2EA302-098A-EF4D-9A1D-15F4A9A1DC45}"/>
                  </a:ext>
                </a:extLst>
              </p:cNvPr>
              <p:cNvSpPr txBox="1">
                <a:spLocks noRot="1" noChangeAspect="1" noMove="1" noResize="1" noEditPoints="1" noAdjustHandles="1" noChangeArrowheads="1" noChangeShapeType="1" noTextEdit="1"/>
              </p:cNvSpPr>
              <p:nvPr/>
            </p:nvSpPr>
            <p:spPr>
              <a:xfrm>
                <a:off x="6974773" y="3727203"/>
                <a:ext cx="4294909" cy="969624"/>
              </a:xfrm>
              <a:prstGeom prst="rect">
                <a:avLst/>
              </a:prstGeom>
              <a:blipFill>
                <a:blip r:embed="rId5"/>
                <a:stretch>
                  <a:fillRect l="-590" t="-1282" r="-2065" b="-256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91E06E4-46C6-4E48-A61B-FD547F2EB03F}"/>
              </a:ext>
            </a:extLst>
          </p:cNvPr>
          <p:cNvSpPr txBox="1"/>
          <p:nvPr/>
        </p:nvSpPr>
        <p:spPr>
          <a:xfrm>
            <a:off x="6974772" y="4898705"/>
            <a:ext cx="4294909" cy="923330"/>
          </a:xfrm>
          <a:prstGeom prst="rect">
            <a:avLst/>
          </a:prstGeom>
          <a:noFill/>
        </p:spPr>
        <p:txBody>
          <a:bodyPr wrap="square" rtlCol="0">
            <a:spAutoFit/>
          </a:bodyPr>
          <a:lstStyle/>
          <a:p>
            <a:pPr algn="ctr"/>
            <a:r>
              <a:rPr lang="en-US" dirty="0"/>
              <a:t>Equivalent to </a:t>
            </a:r>
            <a:r>
              <a:rPr lang="en-US" u="sng" dirty="0"/>
              <a:t>maximum likelihood estimation</a:t>
            </a:r>
            <a:r>
              <a:rPr lang="en-US" dirty="0"/>
              <a:t> of weights when residuals are IID Gaussian.</a:t>
            </a:r>
            <a:endParaRPr lang="en-US" b="0" dirty="0"/>
          </a:p>
        </p:txBody>
      </p:sp>
    </p:spTree>
    <p:extLst>
      <p:ext uri="{BB962C8B-B14F-4D97-AF65-F5344CB8AC3E}">
        <p14:creationId xmlns:p14="http://schemas.microsoft.com/office/powerpoint/2010/main" val="5118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p:bldP spid="15" grpId="0"/>
      <p:bldP spid="17" grpId="0"/>
      <p:bldP spid="18"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9510-DD7A-654A-9D15-6219DC421008}"/>
              </a:ext>
            </a:extLst>
          </p:cNvPr>
          <p:cNvSpPr>
            <a:spLocks noGrp="1"/>
          </p:cNvSpPr>
          <p:nvPr>
            <p:ph type="title"/>
          </p:nvPr>
        </p:nvSpPr>
        <p:spPr/>
        <p:txBody>
          <a:bodyPr/>
          <a:lstStyle/>
          <a:p>
            <a:r>
              <a:rPr lang="en-US" dirty="0"/>
              <a:t>Fitting the Model Weights in Linear Regression: Ordinary Least-Squares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2FC1E1-B2A8-0044-91AE-60B8D16DA0C2}"/>
                  </a:ext>
                </a:extLst>
              </p:cNvPr>
              <p:cNvSpPr txBox="1"/>
              <p:nvPr/>
            </p:nvSpPr>
            <p:spPr>
              <a:xfrm>
                <a:off x="658557" y="1891208"/>
                <a:ext cx="5926237" cy="396391"/>
              </a:xfrm>
              <a:prstGeom prst="rect">
                <a:avLst/>
              </a:prstGeom>
              <a:noFill/>
            </p:spPr>
            <p:txBody>
              <a:bodyPr wrap="square" rtlCol="0">
                <a:spAutoFit/>
              </a:bodyPr>
              <a:lstStyle/>
              <a:p>
                <a:pPr algn="ctr"/>
                <a:r>
                  <a:rPr lang="en-US" dirty="0"/>
                  <a:t>Model: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𝑒</m:t>
                    </m:r>
                  </m:oMath>
                </a14:m>
                <a:endParaRPr lang="en-US" b="1" i="1" dirty="0"/>
              </a:p>
            </p:txBody>
          </p:sp>
        </mc:Choice>
        <mc:Fallback xmlns="">
          <p:sp>
            <p:nvSpPr>
              <p:cNvPr id="4" name="TextBox 3">
                <a:extLst>
                  <a:ext uri="{FF2B5EF4-FFF2-40B4-BE49-F238E27FC236}">
                    <a16:creationId xmlns:a16="http://schemas.microsoft.com/office/drawing/2014/main" id="{4E2FC1E1-B2A8-0044-91AE-60B8D16DA0C2}"/>
                  </a:ext>
                </a:extLst>
              </p:cNvPr>
              <p:cNvSpPr txBox="1">
                <a:spLocks noRot="1" noChangeAspect="1" noMove="1" noResize="1" noEditPoints="1" noAdjustHandles="1" noChangeArrowheads="1" noChangeShapeType="1" noTextEdit="1"/>
              </p:cNvSpPr>
              <p:nvPr/>
            </p:nvSpPr>
            <p:spPr>
              <a:xfrm>
                <a:off x="658557" y="1891208"/>
                <a:ext cx="5926237" cy="396391"/>
              </a:xfrm>
              <a:prstGeom prst="rect">
                <a:avLst/>
              </a:prstGeom>
              <a:blipFill>
                <a:blip r:embed="rId2"/>
                <a:stretch>
                  <a:fillRect t="-6250" b="-156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BBABC6-E754-A245-B6C3-6DC46211CC0A}"/>
              </a:ext>
            </a:extLst>
          </p:cNvPr>
          <p:cNvSpPr txBox="1"/>
          <p:nvPr/>
        </p:nvSpPr>
        <p:spPr>
          <a:xfrm>
            <a:off x="578734" y="2465197"/>
            <a:ext cx="5926237" cy="369332"/>
          </a:xfrm>
          <a:prstGeom prst="rect">
            <a:avLst/>
          </a:prstGeom>
          <a:noFill/>
        </p:spPr>
        <p:txBody>
          <a:bodyPr wrap="square" rtlCol="0">
            <a:spAutoFit/>
          </a:bodyPr>
          <a:lstStyle/>
          <a:p>
            <a:pPr algn="ctr"/>
            <a:r>
              <a:rPr lang="en-US" dirty="0"/>
              <a:t>Can write this equation once for each data point.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6C70BF-D4C8-8848-AB5E-20FAFE9C906F}"/>
                  </a:ext>
                </a:extLst>
              </p:cNvPr>
              <p:cNvSpPr txBox="1"/>
              <p:nvPr/>
            </p:nvSpPr>
            <p:spPr>
              <a:xfrm>
                <a:off x="578734" y="2895930"/>
                <a:ext cx="5926237" cy="646331"/>
              </a:xfrm>
              <a:prstGeom prst="rect">
                <a:avLst/>
              </a:prstGeom>
              <a:noFill/>
            </p:spPr>
            <p:txBody>
              <a:bodyPr wrap="square" rtlCol="0">
                <a:spAutoFit/>
              </a:bodyPr>
              <a:lstStyle/>
              <a:p>
                <a:pPr algn="ctr"/>
                <a:r>
                  <a:rPr lang="en-US" dirty="0"/>
                  <a:t>Gives system of </a:t>
                </a:r>
                <a:r>
                  <a:rPr lang="en-US" i="1" dirty="0"/>
                  <a:t>n</a:t>
                </a:r>
                <a:r>
                  <a:rPr lang="en-US" dirty="0"/>
                  <a:t> equations in </a:t>
                </a:r>
                <a:r>
                  <a:rPr lang="en-US" i="1" dirty="0"/>
                  <a:t>p</a:t>
                </a:r>
                <a:r>
                  <a:rPr lang="en-US" dirty="0"/>
                  <a:t>+1 unknowns.</a:t>
                </a:r>
              </a:p>
              <a:p>
                <a:pPr algn="ctr"/>
                <a:r>
                  <a:rPr lang="en-US" dirty="0"/>
                  <a:t>Matrix form: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r>
                      <a:rPr lang="en-US" b="0" i="1" smtClean="0">
                        <a:latin typeface="Cambria Math" panose="02040503050406030204" pitchFamily="18" charset="0"/>
                      </a:rPr>
                      <m:t>+</m:t>
                    </m:r>
                    <m:r>
                      <a:rPr lang="en-US" b="1" i="1" smtClean="0">
                        <a:latin typeface="Cambria Math" panose="02040503050406030204" pitchFamily="18" charset="0"/>
                      </a:rPr>
                      <m:t>𝒆</m:t>
                    </m:r>
                  </m:oMath>
                </a14:m>
                <a:endParaRPr lang="en-US" b="1" dirty="0"/>
              </a:p>
            </p:txBody>
          </p:sp>
        </mc:Choice>
        <mc:Fallback xmlns="">
          <p:sp>
            <p:nvSpPr>
              <p:cNvPr id="7" name="TextBox 6">
                <a:extLst>
                  <a:ext uri="{FF2B5EF4-FFF2-40B4-BE49-F238E27FC236}">
                    <a16:creationId xmlns:a16="http://schemas.microsoft.com/office/drawing/2014/main" id="{DD6C70BF-D4C8-8848-AB5E-20FAFE9C906F}"/>
                  </a:ext>
                </a:extLst>
              </p:cNvPr>
              <p:cNvSpPr txBox="1">
                <a:spLocks noRot="1" noChangeAspect="1" noMove="1" noResize="1" noEditPoints="1" noAdjustHandles="1" noChangeArrowheads="1" noChangeShapeType="1" noTextEdit="1"/>
              </p:cNvSpPr>
              <p:nvPr/>
            </p:nvSpPr>
            <p:spPr>
              <a:xfrm>
                <a:off x="578734" y="2895930"/>
                <a:ext cx="5926237" cy="646331"/>
              </a:xfrm>
              <a:prstGeom prst="rect">
                <a:avLst/>
              </a:prstGeom>
              <a:blipFill>
                <a:blip r:embed="rId3"/>
                <a:stretch>
                  <a:fillRect t="-3922" b="-1568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36868A6-F7FC-5545-9587-76F9B2D92F6F}"/>
              </a:ext>
            </a:extLst>
          </p:cNvPr>
          <p:cNvSpPr txBox="1"/>
          <p:nvPr/>
        </p:nvSpPr>
        <p:spPr>
          <a:xfrm>
            <a:off x="706057" y="6422356"/>
            <a:ext cx="5195979" cy="369332"/>
          </a:xfrm>
          <a:prstGeom prst="rect">
            <a:avLst/>
          </a:prstGeom>
          <a:noFill/>
        </p:spPr>
        <p:txBody>
          <a:bodyPr wrap="square" rtlCol="0">
            <a:spAutoFit/>
          </a:bodyPr>
          <a:lstStyle/>
          <a:p>
            <a:pPr algn="ctr"/>
            <a:r>
              <a:rPr lang="en-US" dirty="0">
                <a:solidFill>
                  <a:schemeClr val="bg1">
                    <a:lumMod val="95000"/>
                  </a:schemeClr>
                </a:solidFill>
              </a:rPr>
              <a:t>https://</a:t>
            </a:r>
            <a:r>
              <a:rPr lang="en-US" dirty="0" err="1">
                <a:solidFill>
                  <a:schemeClr val="bg1">
                    <a:lumMod val="95000"/>
                  </a:schemeClr>
                </a:solidFill>
              </a:rPr>
              <a:t>en.wikipedia.org</a:t>
            </a:r>
            <a:r>
              <a:rPr lang="en-US" dirty="0">
                <a:solidFill>
                  <a:schemeClr val="bg1">
                    <a:lumMod val="95000"/>
                  </a:schemeClr>
                </a:solidFill>
              </a:rPr>
              <a:t>/wiki/</a:t>
            </a:r>
            <a:r>
              <a:rPr lang="en-US" dirty="0" err="1">
                <a:solidFill>
                  <a:schemeClr val="bg1">
                    <a:lumMod val="95000"/>
                  </a:schemeClr>
                </a:solidFill>
              </a:rPr>
              <a:t>Linear_regression</a:t>
            </a:r>
            <a:endParaRPr lang="en-US" dirty="0">
              <a:solidFill>
                <a:schemeClr val="bg1">
                  <a:lumMod val="95000"/>
                </a:schemeClr>
              </a:solidFill>
            </a:endParaRPr>
          </a:p>
        </p:txBody>
      </p:sp>
      <p:pic>
        <p:nvPicPr>
          <p:cNvPr id="10" name="Picture 9">
            <a:extLst>
              <a:ext uri="{FF2B5EF4-FFF2-40B4-BE49-F238E27FC236}">
                <a16:creationId xmlns:a16="http://schemas.microsoft.com/office/drawing/2014/main" id="{EC53079F-72CC-4046-9DF1-8E184F085AB9}"/>
              </a:ext>
            </a:extLst>
          </p:cNvPr>
          <p:cNvPicPr>
            <a:picLocks noChangeAspect="1"/>
          </p:cNvPicPr>
          <p:nvPr/>
        </p:nvPicPr>
        <p:blipFill rotWithShape="1">
          <a:blip r:embed="rId4">
            <a:extLst>
              <a:ext uri="{28A0092B-C50C-407E-A947-70E740481C1C}">
                <a14:useLocalDpi xmlns:a14="http://schemas.microsoft.com/office/drawing/2010/main" val="0"/>
              </a:ext>
            </a:extLst>
          </a:blip>
          <a:srcRect l="15335" t="1378" r="68927" b="70234"/>
          <a:stretch/>
        </p:blipFill>
        <p:spPr>
          <a:xfrm>
            <a:off x="1223473" y="4046457"/>
            <a:ext cx="605641" cy="1308688"/>
          </a:xfrm>
          <a:prstGeom prst="rect">
            <a:avLst/>
          </a:prstGeom>
        </p:spPr>
      </p:pic>
      <p:pic>
        <p:nvPicPr>
          <p:cNvPr id="11" name="Picture 10">
            <a:extLst>
              <a:ext uri="{FF2B5EF4-FFF2-40B4-BE49-F238E27FC236}">
                <a16:creationId xmlns:a16="http://schemas.microsoft.com/office/drawing/2014/main" id="{969524F9-DF63-144C-8CCE-A42F0443E6A4}"/>
              </a:ext>
            </a:extLst>
          </p:cNvPr>
          <p:cNvPicPr>
            <a:picLocks noChangeAspect="1"/>
          </p:cNvPicPr>
          <p:nvPr/>
        </p:nvPicPr>
        <p:blipFill rotWithShape="1">
          <a:blip r:embed="rId4">
            <a:extLst>
              <a:ext uri="{28A0092B-C50C-407E-A947-70E740481C1C}">
                <a14:useLocalDpi xmlns:a14="http://schemas.microsoft.com/office/drawing/2010/main" val="0"/>
              </a:ext>
            </a:extLst>
          </a:blip>
          <a:srcRect l="41876" t="30240" r="4378" b="37289"/>
          <a:stretch/>
        </p:blipFill>
        <p:spPr>
          <a:xfrm>
            <a:off x="2278401" y="3964216"/>
            <a:ext cx="2068286" cy="1496919"/>
          </a:xfrm>
          <a:prstGeom prst="rect">
            <a:avLst/>
          </a:prstGeom>
        </p:spPr>
      </p:pic>
      <p:pic>
        <p:nvPicPr>
          <p:cNvPr id="12" name="Picture 11">
            <a:extLst>
              <a:ext uri="{FF2B5EF4-FFF2-40B4-BE49-F238E27FC236}">
                <a16:creationId xmlns:a16="http://schemas.microsoft.com/office/drawing/2014/main" id="{DC48268A-14D6-8340-9BCF-88F46FC08EE6}"/>
              </a:ext>
            </a:extLst>
          </p:cNvPr>
          <p:cNvPicPr>
            <a:picLocks noChangeAspect="1"/>
          </p:cNvPicPr>
          <p:nvPr/>
        </p:nvPicPr>
        <p:blipFill rotWithShape="1">
          <a:blip r:embed="rId4">
            <a:extLst>
              <a:ext uri="{28A0092B-C50C-407E-A947-70E740481C1C}">
                <a14:useLocalDpi xmlns:a14="http://schemas.microsoft.com/office/drawing/2010/main" val="0"/>
              </a:ext>
            </a:extLst>
          </a:blip>
          <a:srcRect l="15388" t="62711" r="68874" b="1341"/>
          <a:stretch/>
        </p:blipFill>
        <p:spPr>
          <a:xfrm>
            <a:off x="4346687" y="3884057"/>
            <a:ext cx="605642" cy="1657235"/>
          </a:xfrm>
          <a:prstGeom prst="rect">
            <a:avLst/>
          </a:prstGeom>
        </p:spPr>
      </p:pic>
      <p:pic>
        <p:nvPicPr>
          <p:cNvPr id="13" name="Picture 12">
            <a:extLst>
              <a:ext uri="{FF2B5EF4-FFF2-40B4-BE49-F238E27FC236}">
                <a16:creationId xmlns:a16="http://schemas.microsoft.com/office/drawing/2014/main" id="{7D4BE5AF-870D-5949-98B3-9A90840AAAAF}"/>
              </a:ext>
            </a:extLst>
          </p:cNvPr>
          <p:cNvPicPr>
            <a:picLocks noChangeAspect="1"/>
          </p:cNvPicPr>
          <p:nvPr/>
        </p:nvPicPr>
        <p:blipFill rotWithShape="1">
          <a:blip r:embed="rId4">
            <a:extLst>
              <a:ext uri="{28A0092B-C50C-407E-A947-70E740481C1C}">
                <a14:useLocalDpi xmlns:a14="http://schemas.microsoft.com/office/drawing/2010/main" val="0"/>
              </a:ext>
            </a:extLst>
          </a:blip>
          <a:srcRect l="51034" t="67189" r="33228" b="4305"/>
          <a:stretch/>
        </p:blipFill>
        <p:spPr>
          <a:xfrm>
            <a:off x="5385464" y="4058332"/>
            <a:ext cx="605643" cy="1314154"/>
          </a:xfrm>
          <a:prstGeom prst="rect">
            <a:avLst/>
          </a:prstGeom>
        </p:spPr>
      </p:pic>
      <p:sp>
        <p:nvSpPr>
          <p:cNvPr id="14" name="TextBox 13">
            <a:extLst>
              <a:ext uri="{FF2B5EF4-FFF2-40B4-BE49-F238E27FC236}">
                <a16:creationId xmlns:a16="http://schemas.microsoft.com/office/drawing/2014/main" id="{C2C6E42E-7F36-9E4B-8775-429F099E86A1}"/>
              </a:ext>
            </a:extLst>
          </p:cNvPr>
          <p:cNvSpPr txBox="1"/>
          <p:nvPr/>
        </p:nvSpPr>
        <p:spPr>
          <a:xfrm>
            <a:off x="4940454" y="4500747"/>
            <a:ext cx="504385" cy="369332"/>
          </a:xfrm>
          <a:prstGeom prst="rect">
            <a:avLst/>
          </a:prstGeom>
          <a:noFill/>
        </p:spPr>
        <p:txBody>
          <a:bodyPr wrap="square" rtlCol="0">
            <a:spAutoFit/>
          </a:bodyPr>
          <a:lstStyle/>
          <a:p>
            <a:pPr algn="ctr"/>
            <a:r>
              <a:rPr lang="en-US" dirty="0"/>
              <a:t>+</a:t>
            </a:r>
          </a:p>
        </p:txBody>
      </p:sp>
      <p:sp>
        <p:nvSpPr>
          <p:cNvPr id="15" name="TextBox 14">
            <a:extLst>
              <a:ext uri="{FF2B5EF4-FFF2-40B4-BE49-F238E27FC236}">
                <a16:creationId xmlns:a16="http://schemas.microsoft.com/office/drawing/2014/main" id="{070279EF-185F-A54E-B164-AD7055AAF9DF}"/>
              </a:ext>
            </a:extLst>
          </p:cNvPr>
          <p:cNvSpPr txBox="1"/>
          <p:nvPr/>
        </p:nvSpPr>
        <p:spPr>
          <a:xfrm>
            <a:off x="1809641" y="4500747"/>
            <a:ext cx="504385" cy="369332"/>
          </a:xfrm>
          <a:prstGeom prst="rect">
            <a:avLst/>
          </a:prstGeom>
          <a:noFill/>
        </p:spPr>
        <p:txBody>
          <a:bodyPr wrap="square" rtlCol="0">
            <a:spAutoFit/>
          </a:bodyPr>
          <a:lstStyle/>
          <a:p>
            <a:pPr algn="ctr"/>
            <a:r>
              <a:rPr lang="en-US" dirty="0"/>
              <a:t>=</a:t>
            </a:r>
          </a:p>
        </p:txBody>
      </p:sp>
      <p:sp>
        <p:nvSpPr>
          <p:cNvPr id="17" name="TextBox 16">
            <a:extLst>
              <a:ext uri="{FF2B5EF4-FFF2-40B4-BE49-F238E27FC236}">
                <a16:creationId xmlns:a16="http://schemas.microsoft.com/office/drawing/2014/main" id="{0B948AE7-5EF3-624C-9C79-8DE3682EDE6D}"/>
              </a:ext>
            </a:extLst>
          </p:cNvPr>
          <p:cNvSpPr txBox="1"/>
          <p:nvPr/>
        </p:nvSpPr>
        <p:spPr>
          <a:xfrm>
            <a:off x="2302151" y="5541292"/>
            <a:ext cx="1961094" cy="338554"/>
          </a:xfrm>
          <a:prstGeom prst="rect">
            <a:avLst/>
          </a:prstGeom>
          <a:noFill/>
        </p:spPr>
        <p:txBody>
          <a:bodyPr wrap="square" rtlCol="0">
            <a:spAutoFit/>
          </a:bodyPr>
          <a:lstStyle/>
          <a:p>
            <a:pPr algn="ctr"/>
            <a:r>
              <a:rPr lang="en-US" sz="1600" i="1" dirty="0"/>
              <a:t>n</a:t>
            </a:r>
            <a:r>
              <a:rPr lang="en-US" sz="1600" dirty="0"/>
              <a:t> rows x </a:t>
            </a:r>
            <a:r>
              <a:rPr lang="en-US" sz="1600" i="1" dirty="0"/>
              <a:t>p</a:t>
            </a:r>
            <a:r>
              <a:rPr lang="en-US" sz="1600" dirty="0"/>
              <a:t>+1 columns</a:t>
            </a:r>
            <a:endParaRPr lang="en-US" sz="1600" i="1" dirty="0"/>
          </a:p>
        </p:txBody>
      </p:sp>
      <p:sp>
        <p:nvSpPr>
          <p:cNvPr id="21" name="Rectangle 20">
            <a:extLst>
              <a:ext uri="{FF2B5EF4-FFF2-40B4-BE49-F238E27FC236}">
                <a16:creationId xmlns:a16="http://schemas.microsoft.com/office/drawing/2014/main" id="{FE0E7013-1C84-484B-BC6E-99CEAF8996AD}"/>
              </a:ext>
            </a:extLst>
          </p:cNvPr>
          <p:cNvSpPr/>
          <p:nvPr/>
        </p:nvSpPr>
        <p:spPr>
          <a:xfrm>
            <a:off x="6379348" y="6006006"/>
            <a:ext cx="6096000" cy="307777"/>
          </a:xfrm>
          <a:prstGeom prst="rect">
            <a:avLst/>
          </a:prstGeom>
        </p:spPr>
        <p:txBody>
          <a:bodyPr>
            <a:spAutoFit/>
          </a:bodyPr>
          <a:lstStyle/>
          <a:p>
            <a:r>
              <a:rPr lang="en-US" sz="1400" dirty="0"/>
              <a:t>https://st3.ning.com/topology/rest/1.0/file/get/2808326570?profile=original</a:t>
            </a:r>
          </a:p>
        </p:txBody>
      </p:sp>
      <p:pic>
        <p:nvPicPr>
          <p:cNvPr id="22" name="Picture 21">
            <a:extLst>
              <a:ext uri="{FF2B5EF4-FFF2-40B4-BE49-F238E27FC236}">
                <a16:creationId xmlns:a16="http://schemas.microsoft.com/office/drawing/2014/main" id="{3F5A4488-5F08-2945-B7D1-37236D7BF73E}"/>
              </a:ext>
            </a:extLst>
          </p:cNvPr>
          <p:cNvPicPr>
            <a:picLocks noChangeAspect="1"/>
          </p:cNvPicPr>
          <p:nvPr/>
        </p:nvPicPr>
        <p:blipFill rotWithShape="1">
          <a:blip r:embed="rId5">
            <a:extLst>
              <a:ext uri="{28A0092B-C50C-407E-A947-70E740481C1C}">
                <a14:useLocalDpi xmlns:a14="http://schemas.microsoft.com/office/drawing/2010/main" val="0"/>
              </a:ext>
            </a:extLst>
          </a:blip>
          <a:srcRect l="12246" t="25446" r="10904" b="4436"/>
          <a:stretch/>
        </p:blipFill>
        <p:spPr>
          <a:xfrm>
            <a:off x="6419968" y="2572605"/>
            <a:ext cx="5562234" cy="3411121"/>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5702A57-9F52-8942-AFA2-05CDC23BBBC6}"/>
                  </a:ext>
                </a:extLst>
              </p:cNvPr>
              <p:cNvSpPr txBox="1"/>
              <p:nvPr/>
            </p:nvSpPr>
            <p:spPr>
              <a:xfrm>
                <a:off x="6933832" y="1781779"/>
                <a:ext cx="4294909" cy="9696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1" i="1" smtClean="0">
                                  <a:latin typeface="Cambria Math" panose="02040503050406030204" pitchFamily="18" charset="0"/>
                                </a:rPr>
                                <m:t>𝜷</m:t>
                              </m:r>
                            </m:sub>
                          </m:sSub>
                        </m:fName>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e>
                              </m:d>
                            </m:e>
                            <m:sup>
                              <m:r>
                                <a:rPr lang="en-US" b="0" i="1" smtClean="0">
                                  <a:latin typeface="Cambria Math" panose="02040503050406030204" pitchFamily="18" charset="0"/>
                                </a:rPr>
                                <m:t>2</m:t>
                              </m:r>
                            </m:sup>
                          </m:sSup>
                        </m:e>
                      </m:func>
                    </m:oMath>
                  </m:oMathPara>
                </a14:m>
                <a:endParaRPr lang="en-US" b="0" dirty="0"/>
              </a:p>
              <a:p>
                <a:pPr algn="ctr"/>
                <a:r>
                  <a:rPr lang="en-US" b="0" dirty="0"/>
                  <a:t>Residuals </a:t>
                </a:r>
                <a:r>
                  <a:rPr lang="en-US" b="1" dirty="0"/>
                  <a:t>e</a:t>
                </a:r>
                <a:r>
                  <a:rPr lang="en-US" dirty="0"/>
                  <a:t> will be orthogonal to all predictors (columns of </a:t>
                </a:r>
                <a:r>
                  <a:rPr lang="en-US" b="1" dirty="0"/>
                  <a:t>X</a:t>
                </a:r>
                <a:r>
                  <a:rPr lang="en-US" dirty="0"/>
                  <a:t>).</a:t>
                </a:r>
                <a:endParaRPr lang="en-US" b="0" dirty="0"/>
              </a:p>
            </p:txBody>
          </p:sp>
        </mc:Choice>
        <mc:Fallback xmlns="">
          <p:sp>
            <p:nvSpPr>
              <p:cNvPr id="23" name="TextBox 22">
                <a:extLst>
                  <a:ext uri="{FF2B5EF4-FFF2-40B4-BE49-F238E27FC236}">
                    <a16:creationId xmlns:a16="http://schemas.microsoft.com/office/drawing/2014/main" id="{55702A57-9F52-8942-AFA2-05CDC23BBBC6}"/>
                  </a:ext>
                </a:extLst>
              </p:cNvPr>
              <p:cNvSpPr txBox="1">
                <a:spLocks noRot="1" noChangeAspect="1" noMove="1" noResize="1" noEditPoints="1" noAdjustHandles="1" noChangeArrowheads="1" noChangeShapeType="1" noTextEdit="1"/>
              </p:cNvSpPr>
              <p:nvPr/>
            </p:nvSpPr>
            <p:spPr>
              <a:xfrm>
                <a:off x="6933832" y="1781779"/>
                <a:ext cx="4294909" cy="969624"/>
              </a:xfrm>
              <a:prstGeom prst="rect">
                <a:avLst/>
              </a:prstGeom>
              <a:blipFill>
                <a:blip r:embed="rId6"/>
                <a:stretch>
                  <a:fillRect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D990C5C-EA38-CC40-B351-86EF820D1F5F}"/>
                  </a:ext>
                </a:extLst>
              </p:cNvPr>
              <p:cNvSpPr txBox="1"/>
              <p:nvPr/>
            </p:nvSpPr>
            <p:spPr>
              <a:xfrm>
                <a:off x="8265227" y="3954482"/>
                <a:ext cx="510639" cy="38420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𝜷</m:t>
                          </m:r>
                        </m:e>
                      </m:acc>
                    </m:oMath>
                  </m:oMathPara>
                </a14:m>
                <a:endParaRPr lang="en-US" b="1" dirty="0"/>
              </a:p>
            </p:txBody>
          </p:sp>
        </mc:Choice>
        <mc:Fallback xmlns="">
          <p:sp>
            <p:nvSpPr>
              <p:cNvPr id="24" name="TextBox 23">
                <a:extLst>
                  <a:ext uri="{FF2B5EF4-FFF2-40B4-BE49-F238E27FC236}">
                    <a16:creationId xmlns:a16="http://schemas.microsoft.com/office/drawing/2014/main" id="{3D990C5C-EA38-CC40-B351-86EF820D1F5F}"/>
                  </a:ext>
                </a:extLst>
              </p:cNvPr>
              <p:cNvSpPr txBox="1">
                <a:spLocks noRot="1" noChangeAspect="1" noMove="1" noResize="1" noEditPoints="1" noAdjustHandles="1" noChangeArrowheads="1" noChangeShapeType="1" noTextEdit="1"/>
              </p:cNvSpPr>
              <p:nvPr/>
            </p:nvSpPr>
            <p:spPr>
              <a:xfrm>
                <a:off x="8265227" y="3954482"/>
                <a:ext cx="510639" cy="384208"/>
              </a:xfrm>
              <a:prstGeom prst="rect">
                <a:avLst/>
              </a:prstGeom>
              <a:blipFill>
                <a:blip r:embed="rId7"/>
                <a:stretch>
                  <a:fillRect t="-3125" r="-2439" b="-9375"/>
                </a:stretch>
              </a:blipFill>
            </p:spPr>
            <p:txBody>
              <a:bodyPr/>
              <a:lstStyle/>
              <a:p>
                <a:r>
                  <a:rPr lang="en-US">
                    <a:noFill/>
                  </a:rPr>
                  <a:t> </a:t>
                </a:r>
              </a:p>
            </p:txBody>
          </p:sp>
        </mc:Fallback>
      </mc:AlternateContent>
    </p:spTree>
    <p:extLst>
      <p:ext uri="{BB962C8B-B14F-4D97-AF65-F5344CB8AC3E}">
        <p14:creationId xmlns:p14="http://schemas.microsoft.com/office/powerpoint/2010/main" val="352731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9510-DD7A-654A-9D15-6219DC421008}"/>
              </a:ext>
            </a:extLst>
          </p:cNvPr>
          <p:cNvSpPr>
            <a:spLocks noGrp="1"/>
          </p:cNvSpPr>
          <p:nvPr>
            <p:ph type="title"/>
          </p:nvPr>
        </p:nvSpPr>
        <p:spPr/>
        <p:txBody>
          <a:bodyPr/>
          <a:lstStyle/>
          <a:p>
            <a:r>
              <a:rPr lang="en-US" dirty="0"/>
              <a:t>Fitting the Model Weights in Linear Regression: Variations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2FC1E1-B2A8-0044-91AE-60B8D16DA0C2}"/>
                  </a:ext>
                </a:extLst>
              </p:cNvPr>
              <p:cNvSpPr txBox="1"/>
              <p:nvPr/>
            </p:nvSpPr>
            <p:spPr>
              <a:xfrm>
                <a:off x="658557" y="1891208"/>
                <a:ext cx="5926237" cy="396391"/>
              </a:xfrm>
              <a:prstGeom prst="rect">
                <a:avLst/>
              </a:prstGeom>
              <a:noFill/>
            </p:spPr>
            <p:txBody>
              <a:bodyPr wrap="square" rtlCol="0">
                <a:spAutoFit/>
              </a:bodyPr>
              <a:lstStyle/>
              <a:p>
                <a:pPr algn="ctr"/>
                <a:r>
                  <a:rPr lang="en-US" dirty="0"/>
                  <a:t>Model: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𝑒</m:t>
                    </m:r>
                  </m:oMath>
                </a14:m>
                <a:endParaRPr lang="en-US" b="1" i="1" dirty="0"/>
              </a:p>
            </p:txBody>
          </p:sp>
        </mc:Choice>
        <mc:Fallback xmlns="">
          <p:sp>
            <p:nvSpPr>
              <p:cNvPr id="4" name="TextBox 3">
                <a:extLst>
                  <a:ext uri="{FF2B5EF4-FFF2-40B4-BE49-F238E27FC236}">
                    <a16:creationId xmlns:a16="http://schemas.microsoft.com/office/drawing/2014/main" id="{4E2FC1E1-B2A8-0044-91AE-60B8D16DA0C2}"/>
                  </a:ext>
                </a:extLst>
              </p:cNvPr>
              <p:cNvSpPr txBox="1">
                <a:spLocks noRot="1" noChangeAspect="1" noMove="1" noResize="1" noEditPoints="1" noAdjustHandles="1" noChangeArrowheads="1" noChangeShapeType="1" noTextEdit="1"/>
              </p:cNvSpPr>
              <p:nvPr/>
            </p:nvSpPr>
            <p:spPr>
              <a:xfrm>
                <a:off x="658557" y="1891208"/>
                <a:ext cx="5926237" cy="396391"/>
              </a:xfrm>
              <a:prstGeom prst="rect">
                <a:avLst/>
              </a:prstGeom>
              <a:blipFill>
                <a:blip r:embed="rId2"/>
                <a:stretch>
                  <a:fillRect t="-6250" b="-156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E86F33-B0BD-114D-BF05-84873FD9467F}"/>
              </a:ext>
            </a:extLst>
          </p:cNvPr>
          <p:cNvSpPr txBox="1"/>
          <p:nvPr/>
        </p:nvSpPr>
        <p:spPr>
          <a:xfrm>
            <a:off x="6974774" y="1916612"/>
            <a:ext cx="4398225" cy="646331"/>
          </a:xfrm>
          <a:prstGeom prst="rect">
            <a:avLst/>
          </a:prstGeom>
          <a:noFill/>
        </p:spPr>
        <p:txBody>
          <a:bodyPr wrap="square" rtlCol="0">
            <a:spAutoFit/>
          </a:bodyPr>
          <a:lstStyle/>
          <a:p>
            <a:pPr algn="ctr"/>
            <a:r>
              <a:rPr lang="en-US" i="1" dirty="0"/>
              <a:t>n </a:t>
            </a:r>
            <a:r>
              <a:rPr lang="en-US" dirty="0"/>
              <a:t>Data Points: (</a:t>
            </a:r>
            <a:r>
              <a:rPr lang="en-US" i="1" dirty="0"/>
              <a:t>x</a:t>
            </a:r>
            <a:r>
              <a:rPr lang="en-US" i="1" baseline="-25000" dirty="0"/>
              <a:t>j</a:t>
            </a:r>
            <a:r>
              <a:rPr lang="en-US" baseline="-25000" dirty="0"/>
              <a:t>,1</a:t>
            </a:r>
            <a:r>
              <a:rPr lang="en-US" dirty="0"/>
              <a:t>, </a:t>
            </a:r>
            <a:r>
              <a:rPr lang="en-US" i="1" dirty="0"/>
              <a:t>x</a:t>
            </a:r>
            <a:r>
              <a:rPr lang="en-US" i="1" baseline="-25000" dirty="0"/>
              <a:t>j,</a:t>
            </a:r>
            <a:r>
              <a:rPr lang="en-US" baseline="-25000" dirty="0"/>
              <a:t>2</a:t>
            </a:r>
            <a:r>
              <a:rPr lang="en-US" dirty="0"/>
              <a:t>, …, </a:t>
            </a:r>
            <a:r>
              <a:rPr lang="en-US" i="1" dirty="0" err="1"/>
              <a:t>y</a:t>
            </a:r>
            <a:r>
              <a:rPr lang="en-US" i="1" baseline="-25000" dirty="0" err="1"/>
              <a:t>j</a:t>
            </a:r>
            <a:r>
              <a:rPr lang="en-US" dirty="0"/>
              <a:t>)</a:t>
            </a:r>
          </a:p>
          <a:p>
            <a:pPr algn="ctr"/>
            <a:r>
              <a:rPr lang="en-US" i="1" dirty="0"/>
              <a:t>p</a:t>
            </a:r>
            <a:r>
              <a:rPr lang="en-US" dirty="0"/>
              <a:t> Predictor/Independent Variables</a:t>
            </a:r>
            <a:endParaRPr lang="en-US" i="1" dirty="0"/>
          </a:p>
        </p:txBody>
      </p:sp>
      <p:sp>
        <p:nvSpPr>
          <p:cNvPr id="6" name="TextBox 5">
            <a:extLst>
              <a:ext uri="{FF2B5EF4-FFF2-40B4-BE49-F238E27FC236}">
                <a16:creationId xmlns:a16="http://schemas.microsoft.com/office/drawing/2014/main" id="{21BBABC6-E754-A245-B6C3-6DC46211CC0A}"/>
              </a:ext>
            </a:extLst>
          </p:cNvPr>
          <p:cNvSpPr txBox="1"/>
          <p:nvPr/>
        </p:nvSpPr>
        <p:spPr>
          <a:xfrm>
            <a:off x="578734" y="2465197"/>
            <a:ext cx="5926237" cy="369332"/>
          </a:xfrm>
          <a:prstGeom prst="rect">
            <a:avLst/>
          </a:prstGeom>
          <a:noFill/>
        </p:spPr>
        <p:txBody>
          <a:bodyPr wrap="square" rtlCol="0">
            <a:spAutoFit/>
          </a:bodyPr>
          <a:lstStyle/>
          <a:p>
            <a:pPr algn="ctr"/>
            <a:r>
              <a:rPr lang="en-US" dirty="0"/>
              <a:t>Can write this equation once for each data point.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6C70BF-D4C8-8848-AB5E-20FAFE9C906F}"/>
                  </a:ext>
                </a:extLst>
              </p:cNvPr>
              <p:cNvSpPr txBox="1"/>
              <p:nvPr/>
            </p:nvSpPr>
            <p:spPr>
              <a:xfrm>
                <a:off x="578734" y="2895930"/>
                <a:ext cx="5926237" cy="646331"/>
              </a:xfrm>
              <a:prstGeom prst="rect">
                <a:avLst/>
              </a:prstGeom>
              <a:noFill/>
            </p:spPr>
            <p:txBody>
              <a:bodyPr wrap="square" rtlCol="0">
                <a:spAutoFit/>
              </a:bodyPr>
              <a:lstStyle/>
              <a:p>
                <a:pPr algn="ctr"/>
                <a:r>
                  <a:rPr lang="en-US" dirty="0"/>
                  <a:t>Gives system of </a:t>
                </a:r>
                <a:r>
                  <a:rPr lang="en-US" i="1" dirty="0"/>
                  <a:t>n</a:t>
                </a:r>
                <a:r>
                  <a:rPr lang="en-US" dirty="0"/>
                  <a:t> equations in </a:t>
                </a:r>
                <a:r>
                  <a:rPr lang="en-US" i="1" dirty="0"/>
                  <a:t>p</a:t>
                </a:r>
                <a:r>
                  <a:rPr lang="en-US" dirty="0"/>
                  <a:t>+1 unknowns.</a:t>
                </a:r>
              </a:p>
              <a:p>
                <a:pPr algn="ctr"/>
                <a:r>
                  <a:rPr lang="en-US" dirty="0"/>
                  <a:t>Matrix form: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r>
                      <a:rPr lang="en-US" b="0" i="1" smtClean="0">
                        <a:latin typeface="Cambria Math" panose="02040503050406030204" pitchFamily="18" charset="0"/>
                      </a:rPr>
                      <m:t>+</m:t>
                    </m:r>
                    <m:r>
                      <a:rPr lang="en-US" b="1" i="1" smtClean="0">
                        <a:latin typeface="Cambria Math" panose="02040503050406030204" pitchFamily="18" charset="0"/>
                      </a:rPr>
                      <m:t>𝒆</m:t>
                    </m:r>
                  </m:oMath>
                </a14:m>
                <a:endParaRPr lang="en-US" b="1" dirty="0"/>
              </a:p>
            </p:txBody>
          </p:sp>
        </mc:Choice>
        <mc:Fallback xmlns="">
          <p:sp>
            <p:nvSpPr>
              <p:cNvPr id="7" name="TextBox 6">
                <a:extLst>
                  <a:ext uri="{FF2B5EF4-FFF2-40B4-BE49-F238E27FC236}">
                    <a16:creationId xmlns:a16="http://schemas.microsoft.com/office/drawing/2014/main" id="{DD6C70BF-D4C8-8848-AB5E-20FAFE9C906F}"/>
                  </a:ext>
                </a:extLst>
              </p:cNvPr>
              <p:cNvSpPr txBox="1">
                <a:spLocks noRot="1" noChangeAspect="1" noMove="1" noResize="1" noEditPoints="1" noAdjustHandles="1" noChangeArrowheads="1" noChangeShapeType="1" noTextEdit="1"/>
              </p:cNvSpPr>
              <p:nvPr/>
            </p:nvSpPr>
            <p:spPr>
              <a:xfrm>
                <a:off x="578734" y="2895930"/>
                <a:ext cx="5926237" cy="646331"/>
              </a:xfrm>
              <a:prstGeom prst="rect">
                <a:avLst/>
              </a:prstGeom>
              <a:blipFill>
                <a:blip r:embed="rId3"/>
                <a:stretch>
                  <a:fillRect t="-3922" b="-1568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36868A6-F7FC-5545-9587-76F9B2D92F6F}"/>
              </a:ext>
            </a:extLst>
          </p:cNvPr>
          <p:cNvSpPr txBox="1"/>
          <p:nvPr/>
        </p:nvSpPr>
        <p:spPr>
          <a:xfrm>
            <a:off x="706057" y="6422356"/>
            <a:ext cx="5195979" cy="369332"/>
          </a:xfrm>
          <a:prstGeom prst="rect">
            <a:avLst/>
          </a:prstGeom>
          <a:noFill/>
        </p:spPr>
        <p:txBody>
          <a:bodyPr wrap="square" rtlCol="0">
            <a:spAutoFit/>
          </a:bodyPr>
          <a:lstStyle/>
          <a:p>
            <a:pPr algn="ctr"/>
            <a:r>
              <a:rPr lang="en-US" dirty="0">
                <a:solidFill>
                  <a:schemeClr val="bg1">
                    <a:lumMod val="95000"/>
                  </a:schemeClr>
                </a:solidFill>
              </a:rPr>
              <a:t>https://</a:t>
            </a:r>
            <a:r>
              <a:rPr lang="en-US" dirty="0" err="1">
                <a:solidFill>
                  <a:schemeClr val="bg1">
                    <a:lumMod val="95000"/>
                  </a:schemeClr>
                </a:solidFill>
              </a:rPr>
              <a:t>en.wikipedia.org</a:t>
            </a:r>
            <a:r>
              <a:rPr lang="en-US" dirty="0">
                <a:solidFill>
                  <a:schemeClr val="bg1">
                    <a:lumMod val="95000"/>
                  </a:schemeClr>
                </a:solidFill>
              </a:rPr>
              <a:t>/wiki/</a:t>
            </a:r>
            <a:r>
              <a:rPr lang="en-US" dirty="0" err="1">
                <a:solidFill>
                  <a:schemeClr val="bg1">
                    <a:lumMod val="95000"/>
                  </a:schemeClr>
                </a:solidFill>
              </a:rPr>
              <a:t>Linear_regression</a:t>
            </a:r>
            <a:endParaRPr lang="en-US" dirty="0">
              <a:solidFill>
                <a:schemeClr val="bg1">
                  <a:lumMod val="95000"/>
                </a:schemeClr>
              </a:solidFill>
            </a:endParaRPr>
          </a:p>
        </p:txBody>
      </p:sp>
      <p:pic>
        <p:nvPicPr>
          <p:cNvPr id="10" name="Picture 9">
            <a:extLst>
              <a:ext uri="{FF2B5EF4-FFF2-40B4-BE49-F238E27FC236}">
                <a16:creationId xmlns:a16="http://schemas.microsoft.com/office/drawing/2014/main" id="{EC53079F-72CC-4046-9DF1-8E184F085AB9}"/>
              </a:ext>
            </a:extLst>
          </p:cNvPr>
          <p:cNvPicPr>
            <a:picLocks noChangeAspect="1"/>
          </p:cNvPicPr>
          <p:nvPr/>
        </p:nvPicPr>
        <p:blipFill rotWithShape="1">
          <a:blip r:embed="rId4">
            <a:extLst>
              <a:ext uri="{28A0092B-C50C-407E-A947-70E740481C1C}">
                <a14:useLocalDpi xmlns:a14="http://schemas.microsoft.com/office/drawing/2010/main" val="0"/>
              </a:ext>
            </a:extLst>
          </a:blip>
          <a:srcRect l="15335" t="1378" r="68927" b="70234"/>
          <a:stretch/>
        </p:blipFill>
        <p:spPr>
          <a:xfrm>
            <a:off x="1223473" y="4046457"/>
            <a:ext cx="605641" cy="1308688"/>
          </a:xfrm>
          <a:prstGeom prst="rect">
            <a:avLst/>
          </a:prstGeom>
        </p:spPr>
      </p:pic>
      <p:pic>
        <p:nvPicPr>
          <p:cNvPr id="11" name="Picture 10">
            <a:extLst>
              <a:ext uri="{FF2B5EF4-FFF2-40B4-BE49-F238E27FC236}">
                <a16:creationId xmlns:a16="http://schemas.microsoft.com/office/drawing/2014/main" id="{969524F9-DF63-144C-8CCE-A42F0443E6A4}"/>
              </a:ext>
            </a:extLst>
          </p:cNvPr>
          <p:cNvPicPr>
            <a:picLocks noChangeAspect="1"/>
          </p:cNvPicPr>
          <p:nvPr/>
        </p:nvPicPr>
        <p:blipFill rotWithShape="1">
          <a:blip r:embed="rId4">
            <a:extLst>
              <a:ext uri="{28A0092B-C50C-407E-A947-70E740481C1C}">
                <a14:useLocalDpi xmlns:a14="http://schemas.microsoft.com/office/drawing/2010/main" val="0"/>
              </a:ext>
            </a:extLst>
          </a:blip>
          <a:srcRect l="41876" t="30240" r="4378" b="37289"/>
          <a:stretch/>
        </p:blipFill>
        <p:spPr>
          <a:xfrm>
            <a:off x="2278401" y="3964216"/>
            <a:ext cx="2068286" cy="1496919"/>
          </a:xfrm>
          <a:prstGeom prst="rect">
            <a:avLst/>
          </a:prstGeom>
        </p:spPr>
      </p:pic>
      <p:pic>
        <p:nvPicPr>
          <p:cNvPr id="12" name="Picture 11">
            <a:extLst>
              <a:ext uri="{FF2B5EF4-FFF2-40B4-BE49-F238E27FC236}">
                <a16:creationId xmlns:a16="http://schemas.microsoft.com/office/drawing/2014/main" id="{DC48268A-14D6-8340-9BCF-88F46FC08EE6}"/>
              </a:ext>
            </a:extLst>
          </p:cNvPr>
          <p:cNvPicPr>
            <a:picLocks noChangeAspect="1"/>
          </p:cNvPicPr>
          <p:nvPr/>
        </p:nvPicPr>
        <p:blipFill rotWithShape="1">
          <a:blip r:embed="rId4">
            <a:extLst>
              <a:ext uri="{28A0092B-C50C-407E-A947-70E740481C1C}">
                <a14:useLocalDpi xmlns:a14="http://schemas.microsoft.com/office/drawing/2010/main" val="0"/>
              </a:ext>
            </a:extLst>
          </a:blip>
          <a:srcRect l="15388" t="62711" r="68874" b="1341"/>
          <a:stretch/>
        </p:blipFill>
        <p:spPr>
          <a:xfrm>
            <a:off x="4346687" y="3884057"/>
            <a:ext cx="605642" cy="1657235"/>
          </a:xfrm>
          <a:prstGeom prst="rect">
            <a:avLst/>
          </a:prstGeom>
        </p:spPr>
      </p:pic>
      <p:pic>
        <p:nvPicPr>
          <p:cNvPr id="13" name="Picture 12">
            <a:extLst>
              <a:ext uri="{FF2B5EF4-FFF2-40B4-BE49-F238E27FC236}">
                <a16:creationId xmlns:a16="http://schemas.microsoft.com/office/drawing/2014/main" id="{7D4BE5AF-870D-5949-98B3-9A90840AAAAF}"/>
              </a:ext>
            </a:extLst>
          </p:cNvPr>
          <p:cNvPicPr>
            <a:picLocks noChangeAspect="1"/>
          </p:cNvPicPr>
          <p:nvPr/>
        </p:nvPicPr>
        <p:blipFill rotWithShape="1">
          <a:blip r:embed="rId4">
            <a:extLst>
              <a:ext uri="{28A0092B-C50C-407E-A947-70E740481C1C}">
                <a14:useLocalDpi xmlns:a14="http://schemas.microsoft.com/office/drawing/2010/main" val="0"/>
              </a:ext>
            </a:extLst>
          </a:blip>
          <a:srcRect l="51034" t="67189" r="33228" b="4305"/>
          <a:stretch/>
        </p:blipFill>
        <p:spPr>
          <a:xfrm>
            <a:off x="5385464" y="4058332"/>
            <a:ext cx="605643" cy="1314154"/>
          </a:xfrm>
          <a:prstGeom prst="rect">
            <a:avLst/>
          </a:prstGeom>
        </p:spPr>
      </p:pic>
      <p:sp>
        <p:nvSpPr>
          <p:cNvPr id="14" name="TextBox 13">
            <a:extLst>
              <a:ext uri="{FF2B5EF4-FFF2-40B4-BE49-F238E27FC236}">
                <a16:creationId xmlns:a16="http://schemas.microsoft.com/office/drawing/2014/main" id="{C2C6E42E-7F36-9E4B-8775-429F099E86A1}"/>
              </a:ext>
            </a:extLst>
          </p:cNvPr>
          <p:cNvSpPr txBox="1"/>
          <p:nvPr/>
        </p:nvSpPr>
        <p:spPr>
          <a:xfrm>
            <a:off x="4940454" y="4500747"/>
            <a:ext cx="504385" cy="369332"/>
          </a:xfrm>
          <a:prstGeom prst="rect">
            <a:avLst/>
          </a:prstGeom>
          <a:noFill/>
        </p:spPr>
        <p:txBody>
          <a:bodyPr wrap="square" rtlCol="0">
            <a:spAutoFit/>
          </a:bodyPr>
          <a:lstStyle/>
          <a:p>
            <a:pPr algn="ctr"/>
            <a:r>
              <a:rPr lang="en-US" dirty="0"/>
              <a:t>+</a:t>
            </a:r>
          </a:p>
        </p:txBody>
      </p:sp>
      <p:sp>
        <p:nvSpPr>
          <p:cNvPr id="15" name="TextBox 14">
            <a:extLst>
              <a:ext uri="{FF2B5EF4-FFF2-40B4-BE49-F238E27FC236}">
                <a16:creationId xmlns:a16="http://schemas.microsoft.com/office/drawing/2014/main" id="{070279EF-185F-A54E-B164-AD7055AAF9DF}"/>
              </a:ext>
            </a:extLst>
          </p:cNvPr>
          <p:cNvSpPr txBox="1"/>
          <p:nvPr/>
        </p:nvSpPr>
        <p:spPr>
          <a:xfrm>
            <a:off x="1809641" y="4500747"/>
            <a:ext cx="504385" cy="369332"/>
          </a:xfrm>
          <a:prstGeom prst="rect">
            <a:avLst/>
          </a:prstGeom>
          <a:noFill/>
        </p:spPr>
        <p:txBody>
          <a:bodyPr wrap="square" rtlCol="0">
            <a:spAutoFit/>
          </a:bodyPr>
          <a:lstStyle/>
          <a:p>
            <a:pPr algn="ctr"/>
            <a:r>
              <a:rPr lang="en-US" dirty="0"/>
              <a:t>=</a:t>
            </a:r>
          </a:p>
        </p:txBody>
      </p:sp>
      <p:sp>
        <p:nvSpPr>
          <p:cNvPr id="17" name="TextBox 16">
            <a:extLst>
              <a:ext uri="{FF2B5EF4-FFF2-40B4-BE49-F238E27FC236}">
                <a16:creationId xmlns:a16="http://schemas.microsoft.com/office/drawing/2014/main" id="{0B948AE7-5EF3-624C-9C79-8DE3682EDE6D}"/>
              </a:ext>
            </a:extLst>
          </p:cNvPr>
          <p:cNvSpPr txBox="1"/>
          <p:nvPr/>
        </p:nvSpPr>
        <p:spPr>
          <a:xfrm>
            <a:off x="2302151" y="5541292"/>
            <a:ext cx="1961094" cy="338554"/>
          </a:xfrm>
          <a:prstGeom prst="rect">
            <a:avLst/>
          </a:prstGeom>
          <a:noFill/>
        </p:spPr>
        <p:txBody>
          <a:bodyPr wrap="square" rtlCol="0">
            <a:spAutoFit/>
          </a:bodyPr>
          <a:lstStyle/>
          <a:p>
            <a:pPr algn="ctr"/>
            <a:r>
              <a:rPr lang="en-US" sz="1600" i="1" dirty="0"/>
              <a:t>n</a:t>
            </a:r>
            <a:r>
              <a:rPr lang="en-US" sz="1600" dirty="0"/>
              <a:t> rows x </a:t>
            </a:r>
            <a:r>
              <a:rPr lang="en-US" sz="1600" i="1" dirty="0"/>
              <a:t>p</a:t>
            </a:r>
            <a:r>
              <a:rPr lang="en-US" sz="1600" dirty="0"/>
              <a:t>+1 columns</a:t>
            </a:r>
            <a:endParaRPr lang="en-US" sz="1600" i="1" dirty="0"/>
          </a:p>
        </p:txBody>
      </p:sp>
      <p:sp>
        <p:nvSpPr>
          <p:cNvPr id="18" name="TextBox 17">
            <a:extLst>
              <a:ext uri="{FF2B5EF4-FFF2-40B4-BE49-F238E27FC236}">
                <a16:creationId xmlns:a16="http://schemas.microsoft.com/office/drawing/2014/main" id="{4DA580D3-2F52-2341-BA6A-34F878F7A2C7}"/>
              </a:ext>
            </a:extLst>
          </p:cNvPr>
          <p:cNvSpPr txBox="1"/>
          <p:nvPr/>
        </p:nvSpPr>
        <p:spPr>
          <a:xfrm>
            <a:off x="6974774" y="2834529"/>
            <a:ext cx="4294909" cy="1200329"/>
          </a:xfrm>
          <a:prstGeom prst="rect">
            <a:avLst/>
          </a:prstGeom>
          <a:noFill/>
        </p:spPr>
        <p:txBody>
          <a:bodyPr wrap="square" rtlCol="0">
            <a:spAutoFit/>
          </a:bodyPr>
          <a:lstStyle/>
          <a:p>
            <a:pPr algn="ctr"/>
            <a:r>
              <a:rPr lang="en-US" dirty="0"/>
              <a:t>When you have highly correlated predictors, </a:t>
            </a:r>
            <a:r>
              <a:rPr lang="en-US" i="1" dirty="0"/>
              <a:t>n</a:t>
            </a:r>
            <a:r>
              <a:rPr lang="en-US" dirty="0"/>
              <a:t>&lt;</a:t>
            </a:r>
            <a:r>
              <a:rPr lang="en-US" i="1" dirty="0"/>
              <a:t>p</a:t>
            </a:r>
            <a:r>
              <a:rPr lang="en-US" dirty="0"/>
              <a:t>+1, and/or quite noisy data, can use </a:t>
            </a:r>
            <a:r>
              <a:rPr lang="en-US" u="sng" dirty="0"/>
              <a:t>regularization</a:t>
            </a:r>
            <a:r>
              <a:rPr lang="en-US" dirty="0"/>
              <a:t> to avoid overfitting and unstable weights.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B2EA302-098A-EF4D-9A1D-15F4A9A1DC45}"/>
                  </a:ext>
                </a:extLst>
              </p:cNvPr>
              <p:cNvSpPr txBox="1"/>
              <p:nvPr/>
            </p:nvSpPr>
            <p:spPr>
              <a:xfrm>
                <a:off x="6974771" y="4143663"/>
                <a:ext cx="4294909" cy="701410"/>
              </a:xfrm>
              <a:prstGeom prst="rect">
                <a:avLst/>
              </a:prstGeom>
              <a:noFill/>
            </p:spPr>
            <p:txBody>
              <a:bodyPr wrap="square" rtlCol="0">
                <a:spAutoFit/>
              </a:bodyPr>
              <a:lstStyle/>
              <a:p>
                <a:pPr algn="ctr"/>
                <a:r>
                  <a:rPr lang="en-US" u="sng" dirty="0"/>
                  <a:t>Ridge Regression (L2 Regularization)</a:t>
                </a:r>
                <a:endParaRPr lang="en-US" dirty="0"/>
              </a:p>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1" i="1" smtClean="0">
                                  <a:latin typeface="Cambria Math" panose="02040503050406030204" pitchFamily="18" charset="0"/>
                                </a:rPr>
                                <m:t>𝜷</m:t>
                              </m:r>
                            </m:sub>
                          </m:sSub>
                        </m:fName>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𝜷</m:t>
                                  </m:r>
                                </m:e>
                              </m:d>
                            </m:e>
                            <m:sup>
                              <m:r>
                                <a:rPr lang="en-US" b="0" i="1" smtClean="0">
                                  <a:latin typeface="Cambria Math" panose="02040503050406030204" pitchFamily="18" charset="0"/>
                                </a:rPr>
                                <m:t>2</m:t>
                              </m:r>
                            </m:sup>
                          </m:sSup>
                        </m:e>
                      </m:func>
                    </m:oMath>
                  </m:oMathPara>
                </a14:m>
                <a:endParaRPr lang="en-US" b="0" dirty="0"/>
              </a:p>
            </p:txBody>
          </p:sp>
        </mc:Choice>
        <mc:Fallback xmlns="">
          <p:sp>
            <p:nvSpPr>
              <p:cNvPr id="19" name="TextBox 18">
                <a:extLst>
                  <a:ext uri="{FF2B5EF4-FFF2-40B4-BE49-F238E27FC236}">
                    <a16:creationId xmlns:a16="http://schemas.microsoft.com/office/drawing/2014/main" id="{4B2EA302-098A-EF4D-9A1D-15F4A9A1DC45}"/>
                  </a:ext>
                </a:extLst>
              </p:cNvPr>
              <p:cNvSpPr txBox="1">
                <a:spLocks noRot="1" noChangeAspect="1" noMove="1" noResize="1" noEditPoints="1" noAdjustHandles="1" noChangeArrowheads="1" noChangeShapeType="1" noTextEdit="1"/>
              </p:cNvSpPr>
              <p:nvPr/>
            </p:nvSpPr>
            <p:spPr>
              <a:xfrm>
                <a:off x="6974771" y="4143663"/>
                <a:ext cx="4294909" cy="701410"/>
              </a:xfrm>
              <a:prstGeom prst="rect">
                <a:avLst/>
              </a:prstGeom>
              <a:blipFill>
                <a:blip r:embed="rId5"/>
                <a:stretch>
                  <a:fillRect t="-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1E06E4-46C6-4E48-A61B-FD547F2EB03F}"/>
                  </a:ext>
                </a:extLst>
              </p:cNvPr>
              <p:cNvSpPr txBox="1"/>
              <p:nvPr/>
            </p:nvSpPr>
            <p:spPr>
              <a:xfrm>
                <a:off x="6974772" y="4791826"/>
                <a:ext cx="4294909" cy="3842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0" i="1" smtClean="0">
                                      <a:latin typeface="Cambria Math" panose="02040503050406030204" pitchFamily="18" charset="0"/>
                                    </a:rPr>
                                    <m:t>𝑇</m:t>
                                  </m:r>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r>
                                <a:rPr lang="en-US" b="1" i="1" smtClean="0">
                                  <a:latin typeface="Cambria Math" panose="02040503050406030204" pitchFamily="18" charset="0"/>
                                </a:rPr>
                                <m:t>𝑰</m:t>
                              </m:r>
                            </m:e>
                          </m:d>
                        </m:e>
                        <m:sup>
                          <m:r>
                            <a:rPr lang="en-US" b="0" i="1" smtClean="0">
                              <a:latin typeface="Cambria Math" panose="02040503050406030204" pitchFamily="18" charset="0"/>
                            </a:rPr>
                            <m:t>−1</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oMath>
                  </m:oMathPara>
                </a14:m>
                <a:endParaRPr lang="en-US" b="0" dirty="0"/>
              </a:p>
            </p:txBody>
          </p:sp>
        </mc:Choice>
        <mc:Fallback xmlns="">
          <p:sp>
            <p:nvSpPr>
              <p:cNvPr id="20" name="TextBox 19">
                <a:extLst>
                  <a:ext uri="{FF2B5EF4-FFF2-40B4-BE49-F238E27FC236}">
                    <a16:creationId xmlns:a16="http://schemas.microsoft.com/office/drawing/2014/main" id="{391E06E4-46C6-4E48-A61B-FD547F2EB03F}"/>
                  </a:ext>
                </a:extLst>
              </p:cNvPr>
              <p:cNvSpPr txBox="1">
                <a:spLocks noRot="1" noChangeAspect="1" noMove="1" noResize="1" noEditPoints="1" noAdjustHandles="1" noChangeArrowheads="1" noChangeShapeType="1" noTextEdit="1"/>
              </p:cNvSpPr>
              <p:nvPr/>
            </p:nvSpPr>
            <p:spPr>
              <a:xfrm>
                <a:off x="6974772" y="4791826"/>
                <a:ext cx="4294909" cy="384208"/>
              </a:xfrm>
              <a:prstGeom prst="rect">
                <a:avLst/>
              </a:prstGeom>
              <a:blipFill>
                <a:blip r:embed="rId6"/>
                <a:stretch>
                  <a:fillRect t="-3125"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945A9-3A52-D74B-A8D5-22886C942BBA}"/>
                  </a:ext>
                </a:extLst>
              </p:cNvPr>
              <p:cNvSpPr txBox="1"/>
              <p:nvPr/>
            </p:nvSpPr>
            <p:spPr>
              <a:xfrm>
                <a:off x="6984990" y="5272020"/>
                <a:ext cx="4294909" cy="969624"/>
              </a:xfrm>
              <a:prstGeom prst="rect">
                <a:avLst/>
              </a:prstGeom>
              <a:noFill/>
            </p:spPr>
            <p:txBody>
              <a:bodyPr wrap="square" rtlCol="0">
                <a:spAutoFit/>
              </a:bodyPr>
              <a:lstStyle/>
              <a:p>
                <a:pPr algn="ctr"/>
                <a:r>
                  <a:rPr lang="en-US" u="sng" dirty="0"/>
                  <a:t>LASSO Regression (L1 Regularization)</a:t>
                </a:r>
                <a:endParaRPr lang="en-US" dirty="0"/>
              </a:p>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1" i="1" smtClean="0">
                                  <a:latin typeface="Cambria Math" panose="02040503050406030204" pitchFamily="18" charset="0"/>
                                </a:rPr>
                                <m:t>𝜷</m:t>
                              </m:r>
                            </m:sub>
                          </m:sSub>
                        </m:fName>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𝜷</m:t>
                                  </m:r>
                                </m:e>
                              </m:d>
                            </m:e>
                            <m:sub>
                              <m:r>
                                <a:rPr lang="en-US" b="0" i="1" smtClean="0">
                                  <a:latin typeface="Cambria Math" panose="02040503050406030204" pitchFamily="18" charset="0"/>
                                </a:rPr>
                                <m:t>1</m:t>
                              </m:r>
                            </m:sub>
                          </m:sSub>
                        </m:e>
                      </m:func>
                    </m:oMath>
                  </m:oMathPara>
                </a14:m>
                <a:endParaRPr lang="en-US" b="0" dirty="0"/>
              </a:p>
              <a:p>
                <a:pPr algn="ctr"/>
                <a:r>
                  <a:rPr lang="en-US" dirty="0"/>
                  <a:t>Promotes sparsity (favors many weights=0).</a:t>
                </a:r>
                <a:endParaRPr lang="en-US" b="0" dirty="0"/>
              </a:p>
            </p:txBody>
          </p:sp>
        </mc:Choice>
        <mc:Fallback xmlns="">
          <p:sp>
            <p:nvSpPr>
              <p:cNvPr id="21" name="TextBox 20">
                <a:extLst>
                  <a:ext uri="{FF2B5EF4-FFF2-40B4-BE49-F238E27FC236}">
                    <a16:creationId xmlns:a16="http://schemas.microsoft.com/office/drawing/2014/main" id="{299945A9-3A52-D74B-A8D5-22886C942BBA}"/>
                  </a:ext>
                </a:extLst>
              </p:cNvPr>
              <p:cNvSpPr txBox="1">
                <a:spLocks noRot="1" noChangeAspect="1" noMove="1" noResize="1" noEditPoints="1" noAdjustHandles="1" noChangeArrowheads="1" noChangeShapeType="1" noTextEdit="1"/>
              </p:cNvSpPr>
              <p:nvPr/>
            </p:nvSpPr>
            <p:spPr>
              <a:xfrm>
                <a:off x="6984990" y="5272020"/>
                <a:ext cx="4294909" cy="969624"/>
              </a:xfrm>
              <a:prstGeom prst="rect">
                <a:avLst/>
              </a:prstGeom>
              <a:blipFill>
                <a:blip r:embed="rId7"/>
                <a:stretch>
                  <a:fillRect t="-2597" b="-9091"/>
                </a:stretch>
              </a:blipFill>
            </p:spPr>
            <p:txBody>
              <a:bodyPr/>
              <a:lstStyle/>
              <a:p>
                <a:r>
                  <a:rPr lang="en-US">
                    <a:noFill/>
                  </a:rPr>
                  <a:t> </a:t>
                </a:r>
              </a:p>
            </p:txBody>
          </p:sp>
        </mc:Fallback>
      </mc:AlternateContent>
    </p:spTree>
    <p:extLst>
      <p:ext uri="{BB962C8B-B14F-4D97-AF65-F5344CB8AC3E}">
        <p14:creationId xmlns:p14="http://schemas.microsoft.com/office/powerpoint/2010/main" val="52914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p:bldP spid="15" grpId="0"/>
      <p:bldP spid="17" grpId="0"/>
      <p:bldP spid="18"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9510-DD7A-654A-9D15-6219DC421008}"/>
              </a:ext>
            </a:extLst>
          </p:cNvPr>
          <p:cNvSpPr>
            <a:spLocks noGrp="1"/>
          </p:cNvSpPr>
          <p:nvPr>
            <p:ph type="title"/>
          </p:nvPr>
        </p:nvSpPr>
        <p:spPr/>
        <p:txBody>
          <a:bodyPr/>
          <a:lstStyle/>
          <a:p>
            <a:r>
              <a:rPr lang="en-US" dirty="0"/>
              <a:t>Fitting the Model Weights in Linear Regression: Variations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2FC1E1-B2A8-0044-91AE-60B8D16DA0C2}"/>
                  </a:ext>
                </a:extLst>
              </p:cNvPr>
              <p:cNvSpPr txBox="1"/>
              <p:nvPr/>
            </p:nvSpPr>
            <p:spPr>
              <a:xfrm>
                <a:off x="658557" y="1891208"/>
                <a:ext cx="5926237" cy="396391"/>
              </a:xfrm>
              <a:prstGeom prst="rect">
                <a:avLst/>
              </a:prstGeom>
              <a:noFill/>
            </p:spPr>
            <p:txBody>
              <a:bodyPr wrap="square" rtlCol="0">
                <a:spAutoFit/>
              </a:bodyPr>
              <a:lstStyle/>
              <a:p>
                <a:pPr algn="ctr"/>
                <a:r>
                  <a:rPr lang="en-US" dirty="0"/>
                  <a:t>Model: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𝑒</m:t>
                    </m:r>
                  </m:oMath>
                </a14:m>
                <a:endParaRPr lang="en-US" b="1" i="1" dirty="0"/>
              </a:p>
            </p:txBody>
          </p:sp>
        </mc:Choice>
        <mc:Fallback xmlns="">
          <p:sp>
            <p:nvSpPr>
              <p:cNvPr id="4" name="TextBox 3">
                <a:extLst>
                  <a:ext uri="{FF2B5EF4-FFF2-40B4-BE49-F238E27FC236}">
                    <a16:creationId xmlns:a16="http://schemas.microsoft.com/office/drawing/2014/main" id="{4E2FC1E1-B2A8-0044-91AE-60B8D16DA0C2}"/>
                  </a:ext>
                </a:extLst>
              </p:cNvPr>
              <p:cNvSpPr txBox="1">
                <a:spLocks noRot="1" noChangeAspect="1" noMove="1" noResize="1" noEditPoints="1" noAdjustHandles="1" noChangeArrowheads="1" noChangeShapeType="1" noTextEdit="1"/>
              </p:cNvSpPr>
              <p:nvPr/>
            </p:nvSpPr>
            <p:spPr>
              <a:xfrm>
                <a:off x="658557" y="1891208"/>
                <a:ext cx="5926237" cy="396391"/>
              </a:xfrm>
              <a:prstGeom prst="rect">
                <a:avLst/>
              </a:prstGeom>
              <a:blipFill>
                <a:blip r:embed="rId2"/>
                <a:stretch>
                  <a:fillRect t="-6250" b="-156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E86F33-B0BD-114D-BF05-84873FD9467F}"/>
              </a:ext>
            </a:extLst>
          </p:cNvPr>
          <p:cNvSpPr txBox="1"/>
          <p:nvPr/>
        </p:nvSpPr>
        <p:spPr>
          <a:xfrm>
            <a:off x="6974774" y="1916612"/>
            <a:ext cx="4398225" cy="646331"/>
          </a:xfrm>
          <a:prstGeom prst="rect">
            <a:avLst/>
          </a:prstGeom>
          <a:noFill/>
        </p:spPr>
        <p:txBody>
          <a:bodyPr wrap="square" rtlCol="0">
            <a:spAutoFit/>
          </a:bodyPr>
          <a:lstStyle/>
          <a:p>
            <a:pPr algn="ctr"/>
            <a:r>
              <a:rPr lang="en-US" i="1" dirty="0"/>
              <a:t>n </a:t>
            </a:r>
            <a:r>
              <a:rPr lang="en-US" dirty="0"/>
              <a:t>Data Points: (</a:t>
            </a:r>
            <a:r>
              <a:rPr lang="en-US" i="1" dirty="0"/>
              <a:t>x</a:t>
            </a:r>
            <a:r>
              <a:rPr lang="en-US" i="1" baseline="-25000" dirty="0"/>
              <a:t>j</a:t>
            </a:r>
            <a:r>
              <a:rPr lang="en-US" baseline="-25000" dirty="0"/>
              <a:t>,1</a:t>
            </a:r>
            <a:r>
              <a:rPr lang="en-US" dirty="0"/>
              <a:t>, </a:t>
            </a:r>
            <a:r>
              <a:rPr lang="en-US" i="1" dirty="0"/>
              <a:t>x</a:t>
            </a:r>
            <a:r>
              <a:rPr lang="en-US" i="1" baseline="-25000" dirty="0"/>
              <a:t>j,</a:t>
            </a:r>
            <a:r>
              <a:rPr lang="en-US" baseline="-25000" dirty="0"/>
              <a:t>2</a:t>
            </a:r>
            <a:r>
              <a:rPr lang="en-US" dirty="0"/>
              <a:t>, …, </a:t>
            </a:r>
            <a:r>
              <a:rPr lang="en-US" i="1" dirty="0" err="1"/>
              <a:t>y</a:t>
            </a:r>
            <a:r>
              <a:rPr lang="en-US" i="1" baseline="-25000" dirty="0" err="1"/>
              <a:t>j</a:t>
            </a:r>
            <a:r>
              <a:rPr lang="en-US" dirty="0"/>
              <a:t>)</a:t>
            </a:r>
          </a:p>
          <a:p>
            <a:pPr algn="ctr"/>
            <a:r>
              <a:rPr lang="en-US" i="1" dirty="0"/>
              <a:t>p</a:t>
            </a:r>
            <a:r>
              <a:rPr lang="en-US" dirty="0"/>
              <a:t> Predictor/Independent Variables</a:t>
            </a:r>
            <a:endParaRPr lang="en-US" i="1" dirty="0"/>
          </a:p>
        </p:txBody>
      </p:sp>
      <p:sp>
        <p:nvSpPr>
          <p:cNvPr id="6" name="TextBox 5">
            <a:extLst>
              <a:ext uri="{FF2B5EF4-FFF2-40B4-BE49-F238E27FC236}">
                <a16:creationId xmlns:a16="http://schemas.microsoft.com/office/drawing/2014/main" id="{21BBABC6-E754-A245-B6C3-6DC46211CC0A}"/>
              </a:ext>
            </a:extLst>
          </p:cNvPr>
          <p:cNvSpPr txBox="1"/>
          <p:nvPr/>
        </p:nvSpPr>
        <p:spPr>
          <a:xfrm>
            <a:off x="578734" y="2465197"/>
            <a:ext cx="5926237" cy="369332"/>
          </a:xfrm>
          <a:prstGeom prst="rect">
            <a:avLst/>
          </a:prstGeom>
          <a:noFill/>
        </p:spPr>
        <p:txBody>
          <a:bodyPr wrap="square" rtlCol="0">
            <a:spAutoFit/>
          </a:bodyPr>
          <a:lstStyle/>
          <a:p>
            <a:pPr algn="ctr"/>
            <a:r>
              <a:rPr lang="en-US" dirty="0"/>
              <a:t>Can write this equation once for each data point.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6C70BF-D4C8-8848-AB5E-20FAFE9C906F}"/>
                  </a:ext>
                </a:extLst>
              </p:cNvPr>
              <p:cNvSpPr txBox="1"/>
              <p:nvPr/>
            </p:nvSpPr>
            <p:spPr>
              <a:xfrm>
                <a:off x="578734" y="2895930"/>
                <a:ext cx="5926237" cy="646331"/>
              </a:xfrm>
              <a:prstGeom prst="rect">
                <a:avLst/>
              </a:prstGeom>
              <a:noFill/>
            </p:spPr>
            <p:txBody>
              <a:bodyPr wrap="square" rtlCol="0">
                <a:spAutoFit/>
              </a:bodyPr>
              <a:lstStyle/>
              <a:p>
                <a:pPr algn="ctr"/>
                <a:r>
                  <a:rPr lang="en-US" dirty="0"/>
                  <a:t>Gives system of </a:t>
                </a:r>
                <a:r>
                  <a:rPr lang="en-US" i="1" dirty="0"/>
                  <a:t>n</a:t>
                </a:r>
                <a:r>
                  <a:rPr lang="en-US" dirty="0"/>
                  <a:t> equations in </a:t>
                </a:r>
                <a:r>
                  <a:rPr lang="en-US" i="1" dirty="0"/>
                  <a:t>p</a:t>
                </a:r>
                <a:r>
                  <a:rPr lang="en-US" dirty="0"/>
                  <a:t>+1 unknowns.</a:t>
                </a:r>
              </a:p>
              <a:p>
                <a:pPr algn="ctr"/>
                <a:r>
                  <a:rPr lang="en-US" dirty="0"/>
                  <a:t>Matrix form: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r>
                      <a:rPr lang="en-US" b="0" i="1" smtClean="0">
                        <a:latin typeface="Cambria Math" panose="02040503050406030204" pitchFamily="18" charset="0"/>
                      </a:rPr>
                      <m:t>+</m:t>
                    </m:r>
                    <m:r>
                      <a:rPr lang="en-US" b="1" i="1" smtClean="0">
                        <a:latin typeface="Cambria Math" panose="02040503050406030204" pitchFamily="18" charset="0"/>
                      </a:rPr>
                      <m:t>𝒆</m:t>
                    </m:r>
                  </m:oMath>
                </a14:m>
                <a:endParaRPr lang="en-US" b="1" dirty="0"/>
              </a:p>
            </p:txBody>
          </p:sp>
        </mc:Choice>
        <mc:Fallback xmlns="">
          <p:sp>
            <p:nvSpPr>
              <p:cNvPr id="7" name="TextBox 6">
                <a:extLst>
                  <a:ext uri="{FF2B5EF4-FFF2-40B4-BE49-F238E27FC236}">
                    <a16:creationId xmlns:a16="http://schemas.microsoft.com/office/drawing/2014/main" id="{DD6C70BF-D4C8-8848-AB5E-20FAFE9C906F}"/>
                  </a:ext>
                </a:extLst>
              </p:cNvPr>
              <p:cNvSpPr txBox="1">
                <a:spLocks noRot="1" noChangeAspect="1" noMove="1" noResize="1" noEditPoints="1" noAdjustHandles="1" noChangeArrowheads="1" noChangeShapeType="1" noTextEdit="1"/>
              </p:cNvSpPr>
              <p:nvPr/>
            </p:nvSpPr>
            <p:spPr>
              <a:xfrm>
                <a:off x="578734" y="2895930"/>
                <a:ext cx="5926237" cy="646331"/>
              </a:xfrm>
              <a:prstGeom prst="rect">
                <a:avLst/>
              </a:prstGeom>
              <a:blipFill>
                <a:blip r:embed="rId3"/>
                <a:stretch>
                  <a:fillRect t="-3922" b="-1568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36868A6-F7FC-5545-9587-76F9B2D92F6F}"/>
              </a:ext>
            </a:extLst>
          </p:cNvPr>
          <p:cNvSpPr txBox="1"/>
          <p:nvPr/>
        </p:nvSpPr>
        <p:spPr>
          <a:xfrm>
            <a:off x="706057" y="6422356"/>
            <a:ext cx="5195979" cy="369332"/>
          </a:xfrm>
          <a:prstGeom prst="rect">
            <a:avLst/>
          </a:prstGeom>
          <a:noFill/>
        </p:spPr>
        <p:txBody>
          <a:bodyPr wrap="square" rtlCol="0">
            <a:spAutoFit/>
          </a:bodyPr>
          <a:lstStyle/>
          <a:p>
            <a:pPr algn="ctr"/>
            <a:r>
              <a:rPr lang="en-US" dirty="0">
                <a:solidFill>
                  <a:schemeClr val="bg1">
                    <a:lumMod val="95000"/>
                  </a:schemeClr>
                </a:solidFill>
              </a:rPr>
              <a:t>https://</a:t>
            </a:r>
            <a:r>
              <a:rPr lang="en-US" dirty="0" err="1">
                <a:solidFill>
                  <a:schemeClr val="bg1">
                    <a:lumMod val="95000"/>
                  </a:schemeClr>
                </a:solidFill>
              </a:rPr>
              <a:t>en.wikipedia.org</a:t>
            </a:r>
            <a:r>
              <a:rPr lang="en-US" dirty="0">
                <a:solidFill>
                  <a:schemeClr val="bg1">
                    <a:lumMod val="95000"/>
                  </a:schemeClr>
                </a:solidFill>
              </a:rPr>
              <a:t>/wiki/</a:t>
            </a:r>
            <a:r>
              <a:rPr lang="en-US" dirty="0" err="1">
                <a:solidFill>
                  <a:schemeClr val="bg1">
                    <a:lumMod val="95000"/>
                  </a:schemeClr>
                </a:solidFill>
              </a:rPr>
              <a:t>Linear_regression</a:t>
            </a:r>
            <a:endParaRPr lang="en-US" dirty="0">
              <a:solidFill>
                <a:schemeClr val="bg1">
                  <a:lumMod val="95000"/>
                </a:schemeClr>
              </a:solidFill>
            </a:endParaRPr>
          </a:p>
        </p:txBody>
      </p:sp>
      <p:pic>
        <p:nvPicPr>
          <p:cNvPr id="10" name="Picture 9">
            <a:extLst>
              <a:ext uri="{FF2B5EF4-FFF2-40B4-BE49-F238E27FC236}">
                <a16:creationId xmlns:a16="http://schemas.microsoft.com/office/drawing/2014/main" id="{EC53079F-72CC-4046-9DF1-8E184F085AB9}"/>
              </a:ext>
            </a:extLst>
          </p:cNvPr>
          <p:cNvPicPr>
            <a:picLocks noChangeAspect="1"/>
          </p:cNvPicPr>
          <p:nvPr/>
        </p:nvPicPr>
        <p:blipFill rotWithShape="1">
          <a:blip r:embed="rId4">
            <a:extLst>
              <a:ext uri="{28A0092B-C50C-407E-A947-70E740481C1C}">
                <a14:useLocalDpi xmlns:a14="http://schemas.microsoft.com/office/drawing/2010/main" val="0"/>
              </a:ext>
            </a:extLst>
          </a:blip>
          <a:srcRect l="15335" t="1378" r="68927" b="70234"/>
          <a:stretch/>
        </p:blipFill>
        <p:spPr>
          <a:xfrm>
            <a:off x="1223473" y="4046457"/>
            <a:ext cx="605641" cy="1308688"/>
          </a:xfrm>
          <a:prstGeom prst="rect">
            <a:avLst/>
          </a:prstGeom>
        </p:spPr>
      </p:pic>
      <p:pic>
        <p:nvPicPr>
          <p:cNvPr id="11" name="Picture 10">
            <a:extLst>
              <a:ext uri="{FF2B5EF4-FFF2-40B4-BE49-F238E27FC236}">
                <a16:creationId xmlns:a16="http://schemas.microsoft.com/office/drawing/2014/main" id="{969524F9-DF63-144C-8CCE-A42F0443E6A4}"/>
              </a:ext>
            </a:extLst>
          </p:cNvPr>
          <p:cNvPicPr>
            <a:picLocks noChangeAspect="1"/>
          </p:cNvPicPr>
          <p:nvPr/>
        </p:nvPicPr>
        <p:blipFill rotWithShape="1">
          <a:blip r:embed="rId4">
            <a:extLst>
              <a:ext uri="{28A0092B-C50C-407E-A947-70E740481C1C}">
                <a14:useLocalDpi xmlns:a14="http://schemas.microsoft.com/office/drawing/2010/main" val="0"/>
              </a:ext>
            </a:extLst>
          </a:blip>
          <a:srcRect l="41876" t="30240" r="4378" b="37289"/>
          <a:stretch/>
        </p:blipFill>
        <p:spPr>
          <a:xfrm>
            <a:off x="2278401" y="3964216"/>
            <a:ext cx="2068286" cy="1496919"/>
          </a:xfrm>
          <a:prstGeom prst="rect">
            <a:avLst/>
          </a:prstGeom>
        </p:spPr>
      </p:pic>
      <p:pic>
        <p:nvPicPr>
          <p:cNvPr id="12" name="Picture 11">
            <a:extLst>
              <a:ext uri="{FF2B5EF4-FFF2-40B4-BE49-F238E27FC236}">
                <a16:creationId xmlns:a16="http://schemas.microsoft.com/office/drawing/2014/main" id="{DC48268A-14D6-8340-9BCF-88F46FC08EE6}"/>
              </a:ext>
            </a:extLst>
          </p:cNvPr>
          <p:cNvPicPr>
            <a:picLocks noChangeAspect="1"/>
          </p:cNvPicPr>
          <p:nvPr/>
        </p:nvPicPr>
        <p:blipFill rotWithShape="1">
          <a:blip r:embed="rId4">
            <a:extLst>
              <a:ext uri="{28A0092B-C50C-407E-A947-70E740481C1C}">
                <a14:useLocalDpi xmlns:a14="http://schemas.microsoft.com/office/drawing/2010/main" val="0"/>
              </a:ext>
            </a:extLst>
          </a:blip>
          <a:srcRect l="15388" t="62711" r="68874" b="1341"/>
          <a:stretch/>
        </p:blipFill>
        <p:spPr>
          <a:xfrm>
            <a:off x="4346687" y="3884057"/>
            <a:ext cx="605642" cy="1657235"/>
          </a:xfrm>
          <a:prstGeom prst="rect">
            <a:avLst/>
          </a:prstGeom>
        </p:spPr>
      </p:pic>
      <p:pic>
        <p:nvPicPr>
          <p:cNvPr id="13" name="Picture 12">
            <a:extLst>
              <a:ext uri="{FF2B5EF4-FFF2-40B4-BE49-F238E27FC236}">
                <a16:creationId xmlns:a16="http://schemas.microsoft.com/office/drawing/2014/main" id="{7D4BE5AF-870D-5949-98B3-9A90840AAAAF}"/>
              </a:ext>
            </a:extLst>
          </p:cNvPr>
          <p:cNvPicPr>
            <a:picLocks noChangeAspect="1"/>
          </p:cNvPicPr>
          <p:nvPr/>
        </p:nvPicPr>
        <p:blipFill rotWithShape="1">
          <a:blip r:embed="rId4">
            <a:extLst>
              <a:ext uri="{28A0092B-C50C-407E-A947-70E740481C1C}">
                <a14:useLocalDpi xmlns:a14="http://schemas.microsoft.com/office/drawing/2010/main" val="0"/>
              </a:ext>
            </a:extLst>
          </a:blip>
          <a:srcRect l="51034" t="67189" r="33228" b="4305"/>
          <a:stretch/>
        </p:blipFill>
        <p:spPr>
          <a:xfrm>
            <a:off x="5385464" y="4058332"/>
            <a:ext cx="605643" cy="1314154"/>
          </a:xfrm>
          <a:prstGeom prst="rect">
            <a:avLst/>
          </a:prstGeom>
        </p:spPr>
      </p:pic>
      <p:sp>
        <p:nvSpPr>
          <p:cNvPr id="14" name="TextBox 13">
            <a:extLst>
              <a:ext uri="{FF2B5EF4-FFF2-40B4-BE49-F238E27FC236}">
                <a16:creationId xmlns:a16="http://schemas.microsoft.com/office/drawing/2014/main" id="{C2C6E42E-7F36-9E4B-8775-429F099E86A1}"/>
              </a:ext>
            </a:extLst>
          </p:cNvPr>
          <p:cNvSpPr txBox="1"/>
          <p:nvPr/>
        </p:nvSpPr>
        <p:spPr>
          <a:xfrm>
            <a:off x="4940454" y="4500747"/>
            <a:ext cx="504385" cy="369332"/>
          </a:xfrm>
          <a:prstGeom prst="rect">
            <a:avLst/>
          </a:prstGeom>
          <a:noFill/>
        </p:spPr>
        <p:txBody>
          <a:bodyPr wrap="square" rtlCol="0">
            <a:spAutoFit/>
          </a:bodyPr>
          <a:lstStyle/>
          <a:p>
            <a:pPr algn="ctr"/>
            <a:r>
              <a:rPr lang="en-US" dirty="0"/>
              <a:t>+</a:t>
            </a:r>
          </a:p>
        </p:txBody>
      </p:sp>
      <p:sp>
        <p:nvSpPr>
          <p:cNvPr id="15" name="TextBox 14">
            <a:extLst>
              <a:ext uri="{FF2B5EF4-FFF2-40B4-BE49-F238E27FC236}">
                <a16:creationId xmlns:a16="http://schemas.microsoft.com/office/drawing/2014/main" id="{070279EF-185F-A54E-B164-AD7055AAF9DF}"/>
              </a:ext>
            </a:extLst>
          </p:cNvPr>
          <p:cNvSpPr txBox="1"/>
          <p:nvPr/>
        </p:nvSpPr>
        <p:spPr>
          <a:xfrm>
            <a:off x="1809641" y="4500747"/>
            <a:ext cx="504385" cy="369332"/>
          </a:xfrm>
          <a:prstGeom prst="rect">
            <a:avLst/>
          </a:prstGeom>
          <a:noFill/>
        </p:spPr>
        <p:txBody>
          <a:bodyPr wrap="square" rtlCol="0">
            <a:spAutoFit/>
          </a:bodyPr>
          <a:lstStyle/>
          <a:p>
            <a:pPr algn="ctr"/>
            <a:r>
              <a:rPr lang="en-US" dirty="0"/>
              <a:t>=</a:t>
            </a:r>
          </a:p>
        </p:txBody>
      </p:sp>
      <p:sp>
        <p:nvSpPr>
          <p:cNvPr id="17" name="TextBox 16">
            <a:extLst>
              <a:ext uri="{FF2B5EF4-FFF2-40B4-BE49-F238E27FC236}">
                <a16:creationId xmlns:a16="http://schemas.microsoft.com/office/drawing/2014/main" id="{0B948AE7-5EF3-624C-9C79-8DE3682EDE6D}"/>
              </a:ext>
            </a:extLst>
          </p:cNvPr>
          <p:cNvSpPr txBox="1"/>
          <p:nvPr/>
        </p:nvSpPr>
        <p:spPr>
          <a:xfrm>
            <a:off x="2302151" y="5541292"/>
            <a:ext cx="1961094" cy="338554"/>
          </a:xfrm>
          <a:prstGeom prst="rect">
            <a:avLst/>
          </a:prstGeom>
          <a:noFill/>
        </p:spPr>
        <p:txBody>
          <a:bodyPr wrap="square" rtlCol="0">
            <a:spAutoFit/>
          </a:bodyPr>
          <a:lstStyle/>
          <a:p>
            <a:pPr algn="ctr"/>
            <a:r>
              <a:rPr lang="en-US" sz="1600" i="1" dirty="0"/>
              <a:t>n</a:t>
            </a:r>
            <a:r>
              <a:rPr lang="en-US" sz="1600" dirty="0"/>
              <a:t> rows x </a:t>
            </a:r>
            <a:r>
              <a:rPr lang="en-US" sz="1600" i="1" dirty="0"/>
              <a:t>p</a:t>
            </a:r>
            <a:r>
              <a:rPr lang="en-US" sz="1600" dirty="0"/>
              <a:t>+1 columns</a:t>
            </a:r>
            <a:endParaRPr lang="en-US" sz="1600" i="1"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A580D3-2F52-2341-BA6A-34F878F7A2C7}"/>
                  </a:ext>
                </a:extLst>
              </p:cNvPr>
              <p:cNvSpPr txBox="1"/>
              <p:nvPr/>
            </p:nvSpPr>
            <p:spPr>
              <a:xfrm>
                <a:off x="6974774" y="2834529"/>
                <a:ext cx="4294909" cy="1731371"/>
              </a:xfrm>
              <a:prstGeom prst="rect">
                <a:avLst/>
              </a:prstGeom>
              <a:noFill/>
            </p:spPr>
            <p:txBody>
              <a:bodyPr wrap="square" rtlCol="0">
                <a:spAutoFit/>
              </a:bodyPr>
              <a:lstStyle/>
              <a:p>
                <a:pPr algn="ctr"/>
                <a:r>
                  <a:rPr lang="en-US" dirty="0"/>
                  <a:t>When you trust some data points more than others, you might want to minimize a weighted sum of squared residuals:</a:t>
                </a:r>
              </a:p>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𝒆</m:t>
                              </m:r>
                            </m:e>
                          </m:d>
                        </m:e>
                        <m:sub>
                          <m:r>
                            <a:rPr lang="en-US" b="1" i="1" smtClean="0">
                              <a:latin typeface="Cambria Math" panose="02040503050406030204" pitchFamily="18" charset="0"/>
                            </a:rPr>
                            <m:t>𝒘</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ctrlPr>
                                <a:rPr lang="en-US" b="0" i="1" smtClean="0">
                                  <a:latin typeface="Cambria Math" panose="02040503050406030204" pitchFamily="18" charset="0"/>
                                </a:rPr>
                              </m:ctrlPr>
                            </m:sSub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𝑒</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oMath>
                  </m:oMathPara>
                </a14:m>
                <a:endParaRPr lang="en-US" dirty="0"/>
              </a:p>
            </p:txBody>
          </p:sp>
        </mc:Choice>
        <mc:Fallback xmlns="">
          <p:sp>
            <p:nvSpPr>
              <p:cNvPr id="18" name="TextBox 17">
                <a:extLst>
                  <a:ext uri="{FF2B5EF4-FFF2-40B4-BE49-F238E27FC236}">
                    <a16:creationId xmlns:a16="http://schemas.microsoft.com/office/drawing/2014/main" id="{4DA580D3-2F52-2341-BA6A-34F878F7A2C7}"/>
                  </a:ext>
                </a:extLst>
              </p:cNvPr>
              <p:cNvSpPr txBox="1">
                <a:spLocks noRot="1" noChangeAspect="1" noMove="1" noResize="1" noEditPoints="1" noAdjustHandles="1" noChangeArrowheads="1" noChangeShapeType="1" noTextEdit="1"/>
              </p:cNvSpPr>
              <p:nvPr/>
            </p:nvSpPr>
            <p:spPr>
              <a:xfrm>
                <a:off x="6974774" y="2834529"/>
                <a:ext cx="4294909" cy="1731371"/>
              </a:xfrm>
              <a:prstGeom prst="rect">
                <a:avLst/>
              </a:prstGeom>
              <a:blipFill>
                <a:blip r:embed="rId5"/>
                <a:stretch>
                  <a:fillRect t="-1449" r="-295" b="-710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B2EA302-098A-EF4D-9A1D-15F4A9A1DC45}"/>
                  </a:ext>
                </a:extLst>
              </p:cNvPr>
              <p:cNvSpPr txBox="1"/>
              <p:nvPr/>
            </p:nvSpPr>
            <p:spPr>
              <a:xfrm>
                <a:off x="6974773" y="4701025"/>
                <a:ext cx="4294909" cy="701410"/>
              </a:xfrm>
              <a:prstGeom prst="rect">
                <a:avLst/>
              </a:prstGeom>
              <a:noFill/>
            </p:spPr>
            <p:txBody>
              <a:bodyPr wrap="square" rtlCol="0">
                <a:spAutoFit/>
              </a:bodyPr>
              <a:lstStyle/>
              <a:p>
                <a:pPr algn="ctr"/>
                <a:r>
                  <a:rPr lang="en-US" u="sng" dirty="0"/>
                  <a:t>Weighted Least Squares</a:t>
                </a:r>
                <a:endParaRPr lang="en-US" dirty="0"/>
              </a:p>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1" i="1" smtClean="0">
                                  <a:latin typeface="Cambria Math" panose="02040503050406030204" pitchFamily="18" charset="0"/>
                                </a:rPr>
                                <m:t>𝜷</m:t>
                              </m:r>
                            </m:sub>
                          </m:sSub>
                        </m:fName>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e>
                              </m:d>
                            </m:e>
                            <m:sub>
                              <m:r>
                                <a:rPr lang="en-US" b="1" i="1" smtClean="0">
                                  <a:latin typeface="Cambria Math" panose="02040503050406030204" pitchFamily="18" charset="0"/>
                                </a:rPr>
                                <m:t>𝒘</m:t>
                              </m:r>
                            </m:sub>
                            <m:sup>
                              <m:r>
                                <a:rPr lang="en-US" b="0" i="1" smtClean="0">
                                  <a:latin typeface="Cambria Math" panose="02040503050406030204" pitchFamily="18" charset="0"/>
                                </a:rPr>
                                <m:t>2</m:t>
                              </m:r>
                            </m:sup>
                          </m:sSubSup>
                        </m:e>
                      </m:func>
                    </m:oMath>
                  </m:oMathPara>
                </a14:m>
                <a:endParaRPr lang="en-US" b="0" dirty="0"/>
              </a:p>
            </p:txBody>
          </p:sp>
        </mc:Choice>
        <mc:Fallback xmlns="">
          <p:sp>
            <p:nvSpPr>
              <p:cNvPr id="19" name="TextBox 18">
                <a:extLst>
                  <a:ext uri="{FF2B5EF4-FFF2-40B4-BE49-F238E27FC236}">
                    <a16:creationId xmlns:a16="http://schemas.microsoft.com/office/drawing/2014/main" id="{4B2EA302-098A-EF4D-9A1D-15F4A9A1DC45}"/>
                  </a:ext>
                </a:extLst>
              </p:cNvPr>
              <p:cNvSpPr txBox="1">
                <a:spLocks noRot="1" noChangeAspect="1" noMove="1" noResize="1" noEditPoints="1" noAdjustHandles="1" noChangeArrowheads="1" noChangeShapeType="1" noTextEdit="1"/>
              </p:cNvSpPr>
              <p:nvPr/>
            </p:nvSpPr>
            <p:spPr>
              <a:xfrm>
                <a:off x="6974773" y="4701025"/>
                <a:ext cx="4294909" cy="701410"/>
              </a:xfrm>
              <a:prstGeom prst="rect">
                <a:avLst/>
              </a:prstGeom>
              <a:blipFill>
                <a:blip r:embed="rId6"/>
                <a:stretch>
                  <a:fillRect t="-1786"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1E06E4-46C6-4E48-A61B-FD547F2EB03F}"/>
                  </a:ext>
                </a:extLst>
              </p:cNvPr>
              <p:cNvSpPr txBox="1"/>
              <p:nvPr/>
            </p:nvSpPr>
            <p:spPr>
              <a:xfrm>
                <a:off x="6974774" y="5349188"/>
                <a:ext cx="4294909" cy="3842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0" i="1" smtClean="0">
                                      <a:latin typeface="Cambria Math" panose="02040503050406030204" pitchFamily="18" charset="0"/>
                                    </a:rPr>
                                    <m:t>𝑇</m:t>
                                  </m:r>
                                </m:sup>
                              </m:sSup>
                              <m:r>
                                <a:rPr lang="en-US" b="1" i="1" smtClean="0">
                                  <a:latin typeface="Cambria Math" panose="02040503050406030204" pitchFamily="18" charset="0"/>
                                </a:rPr>
                                <m:t>𝑾𝑿</m:t>
                              </m:r>
                            </m:e>
                          </m:d>
                        </m:e>
                        <m:sup>
                          <m:r>
                            <a:rPr lang="en-US" b="0" i="1" smtClean="0">
                              <a:latin typeface="Cambria Math" panose="02040503050406030204" pitchFamily="18" charset="0"/>
                            </a:rPr>
                            <m:t>−1</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oMath>
                  </m:oMathPara>
                </a14:m>
                <a:endParaRPr lang="en-US" b="0" dirty="0"/>
              </a:p>
            </p:txBody>
          </p:sp>
        </mc:Choice>
        <mc:Fallback xmlns="">
          <p:sp>
            <p:nvSpPr>
              <p:cNvPr id="20" name="TextBox 19">
                <a:extLst>
                  <a:ext uri="{FF2B5EF4-FFF2-40B4-BE49-F238E27FC236}">
                    <a16:creationId xmlns:a16="http://schemas.microsoft.com/office/drawing/2014/main" id="{391E06E4-46C6-4E48-A61B-FD547F2EB03F}"/>
                  </a:ext>
                </a:extLst>
              </p:cNvPr>
              <p:cNvSpPr txBox="1">
                <a:spLocks noRot="1" noChangeAspect="1" noMove="1" noResize="1" noEditPoints="1" noAdjustHandles="1" noChangeArrowheads="1" noChangeShapeType="1" noTextEdit="1"/>
              </p:cNvSpPr>
              <p:nvPr/>
            </p:nvSpPr>
            <p:spPr>
              <a:xfrm>
                <a:off x="6974774" y="5349188"/>
                <a:ext cx="4294909" cy="384208"/>
              </a:xfrm>
              <a:prstGeom prst="rect">
                <a:avLst/>
              </a:prstGeom>
              <a:blipFill>
                <a:blip r:embed="rId7"/>
                <a:stretch>
                  <a:fillRect t="-3226" b="-1290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ACA9E384-0B0C-1D4B-AC16-BB008DA360B1}"/>
              </a:ext>
            </a:extLst>
          </p:cNvPr>
          <p:cNvSpPr txBox="1"/>
          <p:nvPr/>
        </p:nvSpPr>
        <p:spPr>
          <a:xfrm>
            <a:off x="6341422" y="5706513"/>
            <a:ext cx="5850577" cy="584775"/>
          </a:xfrm>
          <a:prstGeom prst="rect">
            <a:avLst/>
          </a:prstGeom>
          <a:noFill/>
        </p:spPr>
        <p:txBody>
          <a:bodyPr wrap="square" rtlCol="0">
            <a:spAutoFit/>
          </a:bodyPr>
          <a:lstStyle/>
          <a:p>
            <a:pPr algn="ctr"/>
            <a:r>
              <a:rPr lang="en-US" sz="1600" dirty="0"/>
              <a:t>Maximum likelihood estimate if residuals are Gaussian but have different variance 1/</a:t>
            </a:r>
            <a:r>
              <a:rPr lang="en-US" sz="1600" i="1" dirty="0" err="1"/>
              <a:t>w</a:t>
            </a:r>
            <a:r>
              <a:rPr lang="en-US" sz="1600" i="1" baseline="-25000" dirty="0" err="1"/>
              <a:t>j</a:t>
            </a:r>
            <a:r>
              <a:rPr lang="en-US" sz="1600" dirty="0"/>
              <a:t> for different data points (heteroscedastic).</a:t>
            </a:r>
            <a:endParaRPr lang="en-US" sz="1600" b="0" dirty="0"/>
          </a:p>
        </p:txBody>
      </p:sp>
    </p:spTree>
    <p:extLst>
      <p:ext uri="{BB962C8B-B14F-4D97-AF65-F5344CB8AC3E}">
        <p14:creationId xmlns:p14="http://schemas.microsoft.com/office/powerpoint/2010/main" val="3788333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CCA9-4B2D-5544-9F69-53B559A31A59}"/>
              </a:ext>
            </a:extLst>
          </p:cNvPr>
          <p:cNvSpPr>
            <a:spLocks noGrp="1"/>
          </p:cNvSpPr>
          <p:nvPr>
            <p:ph type="title"/>
          </p:nvPr>
        </p:nvSpPr>
        <p:spPr/>
        <p:txBody>
          <a:bodyPr/>
          <a:lstStyle/>
          <a:p>
            <a:r>
              <a:rPr lang="en-US" dirty="0"/>
              <a:t>Evaluating Regression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38E3A6-999E-5547-8FAC-F4755B6526D2}"/>
                  </a:ext>
                </a:extLst>
              </p:cNvPr>
              <p:cNvSpPr>
                <a:spLocks noGrp="1"/>
              </p:cNvSpPr>
              <p:nvPr>
                <p:ph idx="1"/>
              </p:nvPr>
            </p:nvSpPr>
            <p:spPr/>
            <p:txBody>
              <a:bodyPr/>
              <a:lstStyle/>
              <a:p>
                <a:r>
                  <a:rPr lang="en-US" dirty="0"/>
                  <a:t>Goodness of fit R</a:t>
                </a:r>
                <a:r>
                  <a:rPr lang="en-US" baseline="30000" dirty="0"/>
                  <a:t>2</a:t>
                </a:r>
                <a:r>
                  <a:rPr lang="en-US" dirty="0"/>
                  <a:t> value: ratio of “variance explained by model” / total variance in dependent variable.  Ranges from 0-1.</a:t>
                </a:r>
              </a:p>
              <a:p>
                <a:r>
                  <a:rPr lang="en-US" dirty="0"/>
                  <a:t>Pythagorean theorem: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𝑿</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𝜷</m:t>
                                </m:r>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𝒆</m:t>
                            </m:r>
                          </m:e>
                        </m:d>
                      </m:e>
                      <m:sup>
                        <m:r>
                          <a:rPr lang="en-US" b="0" i="1" smtClean="0">
                            <a:latin typeface="Cambria Math" panose="02040503050406030204" pitchFamily="18" charset="0"/>
                          </a:rPr>
                          <m:t>2</m:t>
                        </m:r>
                      </m:sup>
                    </m:sSup>
                  </m:oMath>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𝑿</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𝜷</m:t>
                                    </m:r>
                                  </m:e>
                                </m:acc>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e>
                            </m:d>
                          </m:e>
                          <m:sup>
                            <m:r>
                              <a:rPr lang="en-US" b="0" i="1" smtClean="0">
                                <a:latin typeface="Cambria Math" panose="02040503050406030204" pitchFamily="18" charset="0"/>
                              </a:rPr>
                              <m:t>2</m:t>
                            </m:r>
                          </m:sup>
                        </m:sSup>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𝒆</m:t>
                                </m:r>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e>
                            </m:d>
                          </m:e>
                          <m:sup>
                            <m:r>
                              <a:rPr lang="en-US" b="0" i="1" smtClean="0">
                                <a:latin typeface="Cambria Math" panose="02040503050406030204" pitchFamily="18" charset="0"/>
                              </a:rPr>
                              <m:t>2</m:t>
                            </m:r>
                          </m:sup>
                        </m:sSup>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𝑣𝑎𝑟</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num>
                      <m:den>
                        <m:r>
                          <a:rPr lang="en-US" b="0" i="1" smtClean="0">
                            <a:latin typeface="Cambria Math" panose="02040503050406030204" pitchFamily="18" charset="0"/>
                          </a:rPr>
                          <m:t>𝑣𝑎𝑟</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en>
                    </m:f>
                  </m:oMath>
                </a14:m>
                <a:endParaRPr lang="en-US" dirty="0"/>
              </a:p>
            </p:txBody>
          </p:sp>
        </mc:Choice>
        <mc:Fallback xmlns="">
          <p:sp>
            <p:nvSpPr>
              <p:cNvPr id="3" name="Content Placeholder 2">
                <a:extLst>
                  <a:ext uri="{FF2B5EF4-FFF2-40B4-BE49-F238E27FC236}">
                    <a16:creationId xmlns:a16="http://schemas.microsoft.com/office/drawing/2014/main" id="{0F38E3A6-999E-5547-8FAC-F4755B6526D2}"/>
                  </a:ext>
                </a:extLst>
              </p:cNvPr>
              <p:cNvSpPr>
                <a:spLocks noGrp="1" noRot="1" noChangeAspect="1" noMove="1" noResize="1" noEditPoints="1" noAdjustHandles="1" noChangeArrowheads="1" noChangeShapeType="1" noTextEdit="1"/>
              </p:cNvSpPr>
              <p:nvPr>
                <p:ph idx="1"/>
              </p:nvPr>
            </p:nvSpPr>
            <p:spPr>
              <a:blipFill>
                <a:blip r:embed="rId2"/>
                <a:stretch>
                  <a:fillRect l="-1387" t="-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A6E77E2-7B40-CE4B-9956-137C2412709E}"/>
              </a:ext>
            </a:extLst>
          </p:cNvPr>
          <p:cNvSpPr/>
          <p:nvPr/>
        </p:nvSpPr>
        <p:spPr>
          <a:xfrm>
            <a:off x="6379348" y="6006006"/>
            <a:ext cx="6096000" cy="307777"/>
          </a:xfrm>
          <a:prstGeom prst="rect">
            <a:avLst/>
          </a:prstGeom>
        </p:spPr>
        <p:txBody>
          <a:bodyPr wrap="square">
            <a:spAutoFit/>
          </a:bodyPr>
          <a:lstStyle/>
          <a:p>
            <a:r>
              <a:rPr lang="en-US" sz="1400" dirty="0"/>
              <a:t>https://st3.ning.com/topology/rest/1.0/file/get/2808326570?profile=original</a:t>
            </a:r>
          </a:p>
        </p:txBody>
      </p:sp>
      <p:pic>
        <p:nvPicPr>
          <p:cNvPr id="6" name="Picture 5">
            <a:extLst>
              <a:ext uri="{FF2B5EF4-FFF2-40B4-BE49-F238E27FC236}">
                <a16:creationId xmlns:a16="http://schemas.microsoft.com/office/drawing/2014/main" id="{197A9AF1-CD35-2D4C-9CB9-27EFF87B22AA}"/>
              </a:ext>
            </a:extLst>
          </p:cNvPr>
          <p:cNvPicPr>
            <a:picLocks noChangeAspect="1"/>
          </p:cNvPicPr>
          <p:nvPr/>
        </p:nvPicPr>
        <p:blipFill rotWithShape="1">
          <a:blip r:embed="rId3">
            <a:extLst>
              <a:ext uri="{28A0092B-C50C-407E-A947-70E740481C1C}">
                <a14:useLocalDpi xmlns:a14="http://schemas.microsoft.com/office/drawing/2010/main" val="0"/>
              </a:ext>
            </a:extLst>
          </a:blip>
          <a:srcRect l="12246" t="25446" r="10904" b="4436"/>
          <a:stretch/>
        </p:blipFill>
        <p:spPr>
          <a:xfrm>
            <a:off x="6419968" y="2572605"/>
            <a:ext cx="5562234" cy="341112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17D6E6-2F8F-7C49-9686-95533F46D9B1}"/>
                  </a:ext>
                </a:extLst>
              </p:cNvPr>
              <p:cNvSpPr txBox="1"/>
              <p:nvPr/>
            </p:nvSpPr>
            <p:spPr>
              <a:xfrm>
                <a:off x="6055965" y="2319483"/>
                <a:ext cx="5926237" cy="369332"/>
              </a:xfrm>
              <a:prstGeom prst="rect">
                <a:avLst/>
              </a:prstGeom>
              <a:noFill/>
            </p:spPr>
            <p:txBody>
              <a:bodyPr wrap="square" rtlCol="0">
                <a:spAutoFit/>
              </a:bodyPr>
              <a:lstStyle/>
              <a:p>
                <a:pPr algn="ctr"/>
                <a:r>
                  <a:rPr lang="en-US" dirty="0"/>
                  <a:t>Matrix form: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r>
                      <a:rPr lang="en-US" b="0" i="1" smtClean="0">
                        <a:latin typeface="Cambria Math" panose="02040503050406030204" pitchFamily="18" charset="0"/>
                      </a:rPr>
                      <m:t>+</m:t>
                    </m:r>
                    <m:r>
                      <a:rPr lang="en-US" b="1" i="1" smtClean="0">
                        <a:latin typeface="Cambria Math" panose="02040503050406030204" pitchFamily="18" charset="0"/>
                      </a:rPr>
                      <m:t>𝒆</m:t>
                    </m:r>
                  </m:oMath>
                </a14:m>
                <a:endParaRPr lang="en-US" b="1" dirty="0"/>
              </a:p>
            </p:txBody>
          </p:sp>
        </mc:Choice>
        <mc:Fallback xmlns="">
          <p:sp>
            <p:nvSpPr>
              <p:cNvPr id="7" name="TextBox 6">
                <a:extLst>
                  <a:ext uri="{FF2B5EF4-FFF2-40B4-BE49-F238E27FC236}">
                    <a16:creationId xmlns:a16="http://schemas.microsoft.com/office/drawing/2014/main" id="{AA17D6E6-2F8F-7C49-9686-95533F46D9B1}"/>
                  </a:ext>
                </a:extLst>
              </p:cNvPr>
              <p:cNvSpPr txBox="1">
                <a:spLocks noRot="1" noChangeAspect="1" noMove="1" noResize="1" noEditPoints="1" noAdjustHandles="1" noChangeArrowheads="1" noChangeShapeType="1" noTextEdit="1"/>
              </p:cNvSpPr>
              <p:nvPr/>
            </p:nvSpPr>
            <p:spPr>
              <a:xfrm>
                <a:off x="6055965" y="2319483"/>
                <a:ext cx="5926237" cy="369332"/>
              </a:xfrm>
              <a:prstGeom prst="rect">
                <a:avLst/>
              </a:prstGeom>
              <a:blipFill>
                <a:blip r:embed="rId4"/>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3D02BF-39C2-F542-A6B6-3B20021D18D2}"/>
                  </a:ext>
                </a:extLst>
              </p:cNvPr>
              <p:cNvSpPr txBox="1"/>
              <p:nvPr/>
            </p:nvSpPr>
            <p:spPr>
              <a:xfrm>
                <a:off x="8265227" y="3954482"/>
                <a:ext cx="510639" cy="38420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𝜷</m:t>
                          </m:r>
                        </m:e>
                      </m:acc>
                    </m:oMath>
                  </m:oMathPara>
                </a14:m>
                <a:endParaRPr lang="en-US" b="1" dirty="0"/>
              </a:p>
            </p:txBody>
          </p:sp>
        </mc:Choice>
        <mc:Fallback xmlns="">
          <p:sp>
            <p:nvSpPr>
              <p:cNvPr id="8" name="TextBox 7">
                <a:extLst>
                  <a:ext uri="{FF2B5EF4-FFF2-40B4-BE49-F238E27FC236}">
                    <a16:creationId xmlns:a16="http://schemas.microsoft.com/office/drawing/2014/main" id="{5C3D02BF-39C2-F542-A6B6-3B20021D18D2}"/>
                  </a:ext>
                </a:extLst>
              </p:cNvPr>
              <p:cNvSpPr txBox="1">
                <a:spLocks noRot="1" noChangeAspect="1" noMove="1" noResize="1" noEditPoints="1" noAdjustHandles="1" noChangeArrowheads="1" noChangeShapeType="1" noTextEdit="1"/>
              </p:cNvSpPr>
              <p:nvPr/>
            </p:nvSpPr>
            <p:spPr>
              <a:xfrm>
                <a:off x="8265227" y="3954482"/>
                <a:ext cx="510639" cy="384208"/>
              </a:xfrm>
              <a:prstGeom prst="rect">
                <a:avLst/>
              </a:prstGeom>
              <a:blipFill>
                <a:blip r:embed="rId5"/>
                <a:stretch>
                  <a:fillRect t="-3125" r="-2439" b="-9375"/>
                </a:stretch>
              </a:blipFill>
            </p:spPr>
            <p:txBody>
              <a:bodyPr/>
              <a:lstStyle/>
              <a:p>
                <a:r>
                  <a:rPr lang="en-US">
                    <a:noFill/>
                  </a:rPr>
                  <a:t> </a:t>
                </a:r>
              </a:p>
            </p:txBody>
          </p:sp>
        </mc:Fallback>
      </mc:AlternateContent>
    </p:spTree>
    <p:extLst>
      <p:ext uri="{BB962C8B-B14F-4D97-AF65-F5344CB8AC3E}">
        <p14:creationId xmlns:p14="http://schemas.microsoft.com/office/powerpoint/2010/main" val="311854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CCA9-4B2D-5544-9F69-53B559A31A59}"/>
              </a:ext>
            </a:extLst>
          </p:cNvPr>
          <p:cNvSpPr>
            <a:spLocks noGrp="1"/>
          </p:cNvSpPr>
          <p:nvPr>
            <p:ph type="title"/>
          </p:nvPr>
        </p:nvSpPr>
        <p:spPr/>
        <p:txBody>
          <a:bodyPr/>
          <a:lstStyle/>
          <a:p>
            <a:r>
              <a:rPr lang="en-US" dirty="0"/>
              <a:t>Evaluating Regression Performance: Statistical Significance of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38E3A6-999E-5547-8FAC-F4755B6526D2}"/>
                  </a:ext>
                </a:extLst>
              </p:cNvPr>
              <p:cNvSpPr>
                <a:spLocks noGrp="1"/>
              </p:cNvSpPr>
              <p:nvPr>
                <p:ph idx="1"/>
              </p:nvPr>
            </p:nvSpPr>
            <p:spPr>
              <a:xfrm>
                <a:off x="1097280" y="1845733"/>
                <a:ext cx="4958685" cy="5012267"/>
              </a:xfrm>
            </p:spPr>
            <p:txBody>
              <a:bodyPr>
                <a:normAutofit/>
              </a:bodyPr>
              <a:lstStyle/>
              <a:p>
                <a:r>
                  <a:rPr lang="en-US" dirty="0"/>
                  <a:t>Q1) Is any part of the model significant?</a:t>
                </a:r>
              </a:p>
              <a:p>
                <a:pPr lvl="1"/>
                <a:r>
                  <a:rPr lang="en-US" dirty="0"/>
                  <a:t>Null hypothesis N1: All true </a:t>
                </a:r>
                <a:r>
                  <a:rPr lang="en-US" i="1" dirty="0" err="1">
                    <a:latin typeface="Symbol" pitchFamily="2" charset="2"/>
                  </a:rPr>
                  <a:t>b</a:t>
                </a:r>
                <a:r>
                  <a:rPr lang="en-US" i="1" baseline="-25000" dirty="0" err="1">
                    <a:latin typeface="Calibri" panose="020F0502020204030204" pitchFamily="34" charset="0"/>
                    <a:cs typeface="Calibri" panose="020F0502020204030204" pitchFamily="34" charset="0"/>
                  </a:rPr>
                  <a:t>j</a:t>
                </a:r>
                <a:r>
                  <a:rPr lang="en-US" dirty="0"/>
                  <a:t> values are 0 except intercept </a:t>
                </a:r>
                <a:r>
                  <a:rPr lang="en-US" i="1" dirty="0">
                    <a:latin typeface="Symbol" pitchFamily="2" charset="2"/>
                  </a:rPr>
                  <a:t>b</a:t>
                </a:r>
                <a:r>
                  <a:rPr lang="en-US" baseline="-25000" dirty="0">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a:t>
                </a:r>
              </a:p>
              <a:p>
                <a:r>
                  <a:rPr lang="en-US" dirty="0"/>
                  <a:t>Q2) Does </a:t>
                </a:r>
                <a:r>
                  <a:rPr lang="en-US" i="1" dirty="0"/>
                  <a:t>j</a:t>
                </a:r>
                <a:r>
                  <a:rPr lang="en-US" dirty="0"/>
                  <a:t>-</a:t>
                </a:r>
                <a:r>
                  <a:rPr lang="en-US" dirty="0" err="1"/>
                  <a:t>th</a:t>
                </a:r>
                <a:r>
                  <a:rPr lang="en-US" dirty="0"/>
                  <a:t> weight differ from some guess?</a:t>
                </a:r>
              </a:p>
              <a:p>
                <a:pPr lvl="1"/>
                <a:r>
                  <a:rPr lang="en-US" dirty="0"/>
                  <a:t>Null hypothesis N2: True </a:t>
                </a:r>
                <a:r>
                  <a:rPr lang="en-US" i="1" dirty="0" err="1">
                    <a:latin typeface="Symbol" pitchFamily="2" charset="2"/>
                  </a:rPr>
                  <a:t>b</a:t>
                </a:r>
                <a:r>
                  <a:rPr lang="en-US" i="1" baseline="-25000" dirty="0" err="1"/>
                  <a:t>j</a:t>
                </a:r>
                <a:r>
                  <a:rPr lang="en-US" dirty="0"/>
                  <a:t> value = </a:t>
                </a:r>
                <a:r>
                  <a:rPr lang="en-US" i="1" dirty="0">
                    <a:latin typeface="Symbol" pitchFamily="2" charset="2"/>
                  </a:rPr>
                  <a:t>b</a:t>
                </a:r>
                <a:r>
                  <a:rPr lang="en-US" i="1" baseline="-25000" dirty="0">
                    <a:latin typeface="Calibri" panose="020F0502020204030204" pitchFamily="34" charset="0"/>
                    <a:cs typeface="Calibri" panose="020F0502020204030204" pitchFamily="34" charset="0"/>
                  </a:rPr>
                  <a:t>j</a:t>
                </a:r>
                <a:r>
                  <a:rPr lang="en-US" baseline="-25000" dirty="0">
                    <a:latin typeface="Calibri" panose="020F0502020204030204" pitchFamily="34" charset="0"/>
                    <a:cs typeface="Calibri" panose="020F0502020204030204" pitchFamily="34" charset="0"/>
                  </a:rPr>
                  <a:t>0</a:t>
                </a:r>
                <a:endParaRPr lang="en-US" dirty="0"/>
              </a:p>
              <a:p>
                <a:r>
                  <a:rPr lang="en-US" dirty="0"/>
                  <a:t>If the residuals are IID Gaussian variables, you can use an F-test for Q1 and a t-test for Q2.</a:t>
                </a:r>
              </a:p>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𝑿</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𝜷</m:t>
                                    </m:r>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𝑝</m:t>
                        </m:r>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𝒚</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+1</m:t>
                            </m:r>
                          </m:e>
                        </m:d>
                        <m:r>
                          <a:rPr lang="en-US" b="0" i="1" smtClean="0">
                            <a:latin typeface="Cambria Math" panose="02040503050406030204" pitchFamily="18" charset="0"/>
                          </a:rPr>
                          <m:t>)</m:t>
                        </m:r>
                      </m:den>
                    </m:f>
                  </m:oMath>
                </a14:m>
                <a:r>
                  <a:rPr lang="en-US" dirty="0"/>
                  <a:t> follows </a:t>
                </a:r>
                <a:r>
                  <a:rPr lang="en-US" i="1" dirty="0" err="1"/>
                  <a:t>F</a:t>
                </a:r>
                <a:r>
                  <a:rPr lang="en-US" i="1" baseline="-25000" dirty="0" err="1"/>
                  <a:t>p</a:t>
                </a:r>
                <a:r>
                  <a:rPr lang="en-US" baseline="-25000" dirty="0" err="1"/>
                  <a:t>,</a:t>
                </a:r>
                <a:r>
                  <a:rPr lang="en-US" i="1" baseline="-25000" dirty="0" err="1"/>
                  <a:t>n</a:t>
                </a:r>
                <a:r>
                  <a:rPr lang="en-US" i="1" baseline="-25000" dirty="0"/>
                  <a:t>-</a:t>
                </a:r>
                <a:r>
                  <a:rPr lang="en-US" baseline="-25000" dirty="0"/>
                  <a:t>(</a:t>
                </a:r>
                <a:r>
                  <a:rPr lang="en-US" i="1" baseline="-25000" dirty="0"/>
                  <a:t>p</a:t>
                </a:r>
                <a:r>
                  <a:rPr lang="en-US" baseline="-25000" dirty="0"/>
                  <a:t>+1)</a:t>
                </a:r>
                <a:r>
                  <a:rPr lang="en-US" dirty="0"/>
                  <a:t> under N1.</a:t>
                </a:r>
              </a:p>
              <a:p>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r>
                              <a:rPr lang="en-US" b="0" i="1" smtClean="0">
                                <a:latin typeface="Cambria Math" panose="02040503050406030204" pitchFamily="18" charset="0"/>
                              </a:rPr>
                              <m:t>0</m:t>
                            </m:r>
                          </m:sub>
                        </m:sSub>
                      </m:num>
                      <m:den>
                        <m:r>
                          <a:rPr lang="en-US" b="0" i="1" smtClean="0">
                            <a:latin typeface="Cambria Math" panose="02040503050406030204" pitchFamily="18" charset="0"/>
                          </a:rPr>
                          <m:t>𝑠</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𝑗</m:t>
                                </m:r>
                              </m:sub>
                            </m:sSub>
                          </m:e>
                        </m:rad>
                      </m:den>
                    </m:f>
                  </m:oMath>
                </a14:m>
                <a:r>
                  <a:rPr lang="en-US" dirty="0"/>
                  <a:t> follows </a:t>
                </a:r>
                <a:r>
                  <a:rPr lang="en-US" i="1" dirty="0"/>
                  <a:t>T</a:t>
                </a:r>
                <a:r>
                  <a:rPr lang="en-US" i="1" baseline="-25000" dirty="0"/>
                  <a:t>n-</a:t>
                </a:r>
                <a:r>
                  <a:rPr lang="en-US" baseline="-25000" dirty="0"/>
                  <a:t>(</a:t>
                </a:r>
                <a:r>
                  <a:rPr lang="en-US" i="1" baseline="-25000" dirty="0"/>
                  <a:t>k</a:t>
                </a:r>
                <a:r>
                  <a:rPr lang="en-US" baseline="-25000" dirty="0"/>
                  <a:t>+1)</a:t>
                </a:r>
                <a:r>
                  <a:rPr lang="en-US" dirty="0"/>
                  <a:t> under N2, where:</a:t>
                </a:r>
              </a:p>
              <a:p>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+1</m:t>
                            </m:r>
                          </m:e>
                        </m:d>
                        <m:r>
                          <a:rPr lang="en-US" b="0" i="1" smtClean="0">
                            <a:latin typeface="Cambria Math" panose="02040503050406030204" pitchFamily="18" charset="0"/>
                          </a:rPr>
                          <m:t>)</m:t>
                        </m:r>
                      </m:e>
                    </m:rad>
                    <m:r>
                      <a:rPr lang="en-US" b="0" i="1" smtClean="0">
                        <a:latin typeface="Cambria Math" panose="02040503050406030204" pitchFamily="18" charset="0"/>
                      </a:rPr>
                      <m:t>,  </m:t>
                    </m:r>
                    <m:r>
                      <a:rPr lang="en-US" b="1" i="1" smtClean="0">
                        <a:latin typeface="Cambria Math" panose="02040503050406030204" pitchFamily="18" charset="0"/>
                      </a:rPr>
                      <m:t>𝑽</m:t>
                    </m:r>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0" i="1" smtClean="0">
                                    <a:latin typeface="Cambria Math" panose="02040503050406030204" pitchFamily="18" charset="0"/>
                                  </a:rPr>
                                  <m:t>𝑇</m:t>
                                </m:r>
                              </m:sup>
                            </m:sSup>
                            <m:r>
                              <a:rPr lang="en-US" b="1" i="1" smtClean="0">
                                <a:latin typeface="Cambria Math" panose="02040503050406030204" pitchFamily="18" charset="0"/>
                              </a:rPr>
                              <m:t>𝑿</m:t>
                            </m:r>
                          </m:e>
                        </m:d>
                      </m:e>
                      <m:sup>
                        <m:r>
                          <a:rPr lang="en-US" b="0" i="1" smtClean="0">
                            <a:latin typeface="Cambria Math" panose="02040503050406030204" pitchFamily="18" charset="0"/>
                          </a:rPr>
                          <m:t>−1</m:t>
                        </m:r>
                      </m:sup>
                    </m:sSup>
                  </m:oMath>
                </a14:m>
                <a:endParaRPr lang="en-US" b="1" dirty="0"/>
              </a:p>
            </p:txBody>
          </p:sp>
        </mc:Choice>
        <mc:Fallback xmlns="">
          <p:sp>
            <p:nvSpPr>
              <p:cNvPr id="3" name="Content Placeholder 2">
                <a:extLst>
                  <a:ext uri="{FF2B5EF4-FFF2-40B4-BE49-F238E27FC236}">
                    <a16:creationId xmlns:a16="http://schemas.microsoft.com/office/drawing/2014/main" id="{0F38E3A6-999E-5547-8FAC-F4755B6526D2}"/>
                  </a:ext>
                </a:extLst>
              </p:cNvPr>
              <p:cNvSpPr>
                <a:spLocks noGrp="1" noRot="1" noChangeAspect="1" noMove="1" noResize="1" noEditPoints="1" noAdjustHandles="1" noChangeArrowheads="1" noChangeShapeType="1" noTextEdit="1"/>
              </p:cNvSpPr>
              <p:nvPr>
                <p:ph idx="1"/>
              </p:nvPr>
            </p:nvSpPr>
            <p:spPr>
              <a:xfrm>
                <a:off x="1097280" y="1845733"/>
                <a:ext cx="4958685" cy="5012267"/>
              </a:xfrm>
              <a:blipFill>
                <a:blip r:embed="rId2"/>
                <a:stretch>
                  <a:fillRect l="-2806" t="-1263" r="-102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A6E77E2-7B40-CE4B-9956-137C2412709E}"/>
              </a:ext>
            </a:extLst>
          </p:cNvPr>
          <p:cNvSpPr/>
          <p:nvPr/>
        </p:nvSpPr>
        <p:spPr>
          <a:xfrm>
            <a:off x="6379348" y="6006006"/>
            <a:ext cx="6096000" cy="307777"/>
          </a:xfrm>
          <a:prstGeom prst="rect">
            <a:avLst/>
          </a:prstGeom>
        </p:spPr>
        <p:txBody>
          <a:bodyPr wrap="square">
            <a:spAutoFit/>
          </a:bodyPr>
          <a:lstStyle/>
          <a:p>
            <a:r>
              <a:rPr lang="en-US" sz="1400" dirty="0"/>
              <a:t>https://st3.ning.com/topology/rest/1.0/file/get/2808326570?profile=original</a:t>
            </a:r>
          </a:p>
        </p:txBody>
      </p:sp>
      <p:pic>
        <p:nvPicPr>
          <p:cNvPr id="6" name="Picture 5">
            <a:extLst>
              <a:ext uri="{FF2B5EF4-FFF2-40B4-BE49-F238E27FC236}">
                <a16:creationId xmlns:a16="http://schemas.microsoft.com/office/drawing/2014/main" id="{197A9AF1-CD35-2D4C-9CB9-27EFF87B22AA}"/>
              </a:ext>
            </a:extLst>
          </p:cNvPr>
          <p:cNvPicPr>
            <a:picLocks noChangeAspect="1"/>
          </p:cNvPicPr>
          <p:nvPr/>
        </p:nvPicPr>
        <p:blipFill rotWithShape="1">
          <a:blip r:embed="rId3">
            <a:extLst>
              <a:ext uri="{28A0092B-C50C-407E-A947-70E740481C1C}">
                <a14:useLocalDpi xmlns:a14="http://schemas.microsoft.com/office/drawing/2010/main" val="0"/>
              </a:ext>
            </a:extLst>
          </a:blip>
          <a:srcRect l="12246" t="25446" r="10904" b="4436"/>
          <a:stretch/>
        </p:blipFill>
        <p:spPr>
          <a:xfrm>
            <a:off x="6419968" y="2572605"/>
            <a:ext cx="5562234" cy="341112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17D6E6-2F8F-7C49-9686-95533F46D9B1}"/>
                  </a:ext>
                </a:extLst>
              </p:cNvPr>
              <p:cNvSpPr txBox="1"/>
              <p:nvPr/>
            </p:nvSpPr>
            <p:spPr>
              <a:xfrm>
                <a:off x="6055965" y="2319483"/>
                <a:ext cx="5926237" cy="369332"/>
              </a:xfrm>
              <a:prstGeom prst="rect">
                <a:avLst/>
              </a:prstGeom>
              <a:noFill/>
            </p:spPr>
            <p:txBody>
              <a:bodyPr wrap="square" rtlCol="0">
                <a:spAutoFit/>
              </a:bodyPr>
              <a:lstStyle/>
              <a:p>
                <a:pPr algn="ctr"/>
                <a:r>
                  <a:rPr lang="en-US" dirty="0"/>
                  <a:t>Matrix form: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𝜷</m:t>
                    </m:r>
                    <m:r>
                      <a:rPr lang="en-US" b="0" i="1" smtClean="0">
                        <a:latin typeface="Cambria Math" panose="02040503050406030204" pitchFamily="18" charset="0"/>
                      </a:rPr>
                      <m:t>+</m:t>
                    </m:r>
                    <m:r>
                      <a:rPr lang="en-US" b="1" i="1" smtClean="0">
                        <a:latin typeface="Cambria Math" panose="02040503050406030204" pitchFamily="18" charset="0"/>
                      </a:rPr>
                      <m:t>𝒆</m:t>
                    </m:r>
                  </m:oMath>
                </a14:m>
                <a:endParaRPr lang="en-US" b="1" dirty="0"/>
              </a:p>
            </p:txBody>
          </p:sp>
        </mc:Choice>
        <mc:Fallback xmlns="">
          <p:sp>
            <p:nvSpPr>
              <p:cNvPr id="7" name="TextBox 6">
                <a:extLst>
                  <a:ext uri="{FF2B5EF4-FFF2-40B4-BE49-F238E27FC236}">
                    <a16:creationId xmlns:a16="http://schemas.microsoft.com/office/drawing/2014/main" id="{AA17D6E6-2F8F-7C49-9686-95533F46D9B1}"/>
                  </a:ext>
                </a:extLst>
              </p:cNvPr>
              <p:cNvSpPr txBox="1">
                <a:spLocks noRot="1" noChangeAspect="1" noMove="1" noResize="1" noEditPoints="1" noAdjustHandles="1" noChangeArrowheads="1" noChangeShapeType="1" noTextEdit="1"/>
              </p:cNvSpPr>
              <p:nvPr/>
            </p:nvSpPr>
            <p:spPr>
              <a:xfrm>
                <a:off x="6055965" y="2319483"/>
                <a:ext cx="5926237" cy="369332"/>
              </a:xfrm>
              <a:prstGeom prst="rect">
                <a:avLst/>
              </a:prstGeom>
              <a:blipFill>
                <a:blip r:embed="rId4"/>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3D02BF-39C2-F542-A6B6-3B20021D18D2}"/>
                  </a:ext>
                </a:extLst>
              </p:cNvPr>
              <p:cNvSpPr txBox="1"/>
              <p:nvPr/>
            </p:nvSpPr>
            <p:spPr>
              <a:xfrm>
                <a:off x="8265227" y="3954482"/>
                <a:ext cx="510639" cy="38420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𝜷</m:t>
                          </m:r>
                        </m:e>
                      </m:acc>
                    </m:oMath>
                  </m:oMathPara>
                </a14:m>
                <a:endParaRPr lang="en-US" b="1" dirty="0"/>
              </a:p>
            </p:txBody>
          </p:sp>
        </mc:Choice>
        <mc:Fallback xmlns="">
          <p:sp>
            <p:nvSpPr>
              <p:cNvPr id="8" name="TextBox 7">
                <a:extLst>
                  <a:ext uri="{FF2B5EF4-FFF2-40B4-BE49-F238E27FC236}">
                    <a16:creationId xmlns:a16="http://schemas.microsoft.com/office/drawing/2014/main" id="{5C3D02BF-39C2-F542-A6B6-3B20021D18D2}"/>
                  </a:ext>
                </a:extLst>
              </p:cNvPr>
              <p:cNvSpPr txBox="1">
                <a:spLocks noRot="1" noChangeAspect="1" noMove="1" noResize="1" noEditPoints="1" noAdjustHandles="1" noChangeArrowheads="1" noChangeShapeType="1" noTextEdit="1"/>
              </p:cNvSpPr>
              <p:nvPr/>
            </p:nvSpPr>
            <p:spPr>
              <a:xfrm>
                <a:off x="8265227" y="3954482"/>
                <a:ext cx="510639" cy="384208"/>
              </a:xfrm>
              <a:prstGeom prst="rect">
                <a:avLst/>
              </a:prstGeom>
              <a:blipFill>
                <a:blip r:embed="rId5"/>
                <a:stretch>
                  <a:fillRect t="-3125" r="-2439" b="-93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3CDB264-6C64-4A4C-80BC-F76D5CD9DC50}"/>
              </a:ext>
            </a:extLst>
          </p:cNvPr>
          <p:cNvSpPr txBox="1"/>
          <p:nvPr/>
        </p:nvSpPr>
        <p:spPr>
          <a:xfrm>
            <a:off x="1097280" y="6447099"/>
            <a:ext cx="4998720" cy="369332"/>
          </a:xfrm>
          <a:prstGeom prst="rect">
            <a:avLst/>
          </a:prstGeom>
          <a:noFill/>
        </p:spPr>
        <p:txBody>
          <a:bodyPr wrap="square" rtlCol="0">
            <a:spAutoFit/>
          </a:bodyPr>
          <a:lstStyle/>
          <a:p>
            <a:r>
              <a:rPr lang="en-US" dirty="0">
                <a:solidFill>
                  <a:schemeClr val="bg1">
                    <a:lumMod val="95000"/>
                  </a:schemeClr>
                </a:solidFill>
              </a:rPr>
              <a:t>Tamhane and Dunlop 2000</a:t>
            </a:r>
          </a:p>
        </p:txBody>
      </p:sp>
    </p:spTree>
    <p:extLst>
      <p:ext uri="{BB962C8B-B14F-4D97-AF65-F5344CB8AC3E}">
        <p14:creationId xmlns:p14="http://schemas.microsoft.com/office/powerpoint/2010/main" val="3172845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CCA9-4B2D-5544-9F69-53B559A31A59}"/>
              </a:ext>
            </a:extLst>
          </p:cNvPr>
          <p:cNvSpPr>
            <a:spLocks noGrp="1"/>
          </p:cNvSpPr>
          <p:nvPr>
            <p:ph type="title"/>
          </p:nvPr>
        </p:nvSpPr>
        <p:spPr/>
        <p:txBody>
          <a:bodyPr/>
          <a:lstStyle/>
          <a:p>
            <a:r>
              <a:rPr lang="en-US" dirty="0"/>
              <a:t>Evaluating Regression Performance: Prediction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38E3A6-999E-5547-8FAC-F4755B6526D2}"/>
                  </a:ext>
                </a:extLst>
              </p:cNvPr>
              <p:cNvSpPr>
                <a:spLocks noGrp="1"/>
              </p:cNvSpPr>
              <p:nvPr>
                <p:ph idx="1"/>
              </p:nvPr>
            </p:nvSpPr>
            <p:spPr>
              <a:xfrm>
                <a:off x="1097280" y="1845734"/>
                <a:ext cx="9970523" cy="4329436"/>
              </a:xfrm>
            </p:spPr>
            <p:txBody>
              <a:bodyPr>
                <a:normAutofit/>
              </a:bodyPr>
              <a:lstStyle/>
              <a:p>
                <a:r>
                  <a:rPr lang="en-US" dirty="0"/>
                  <a:t>Split dataset into training and testing set.</a:t>
                </a:r>
              </a:p>
              <a:p>
                <a:r>
                  <a:rPr lang="en-US" dirty="0"/>
                  <a:t>Fit model weights on training set.</a:t>
                </a:r>
              </a:p>
              <a:p>
                <a:r>
                  <a:rPr lang="en-US" dirty="0"/>
                  <a:t>Use model weights to predict data on test set.</a:t>
                </a:r>
              </a:p>
              <a:p>
                <a:r>
                  <a:rPr lang="en-US" dirty="0"/>
                  <a:t>Then evaluate disagreement between predicted data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e>
                      <m:sub>
                        <m:r>
                          <a:rPr lang="en-US" b="0" i="1" dirty="0" smtClean="0">
                            <a:latin typeface="Cambria Math" panose="02040503050406030204" pitchFamily="18" charset="0"/>
                          </a:rPr>
                          <m:t>𝑡𝑒𝑠𝑡</m:t>
                        </m:r>
                      </m:sub>
                    </m:sSub>
                  </m:oMath>
                </a14:m>
                <a:r>
                  <a:rPr lang="en-US" dirty="0"/>
                  <a:t> vs. measured data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𝑡𝑒𝑠𝑡</m:t>
                        </m:r>
                      </m:sub>
                    </m:sSub>
                  </m:oMath>
                </a14:m>
                <a:r>
                  <a:rPr lang="en-US" dirty="0"/>
                  <a:t> in test set.</a:t>
                </a:r>
              </a:p>
              <a:p>
                <a:pPr lvl="1"/>
                <a:r>
                  <a:rPr lang="en-US" dirty="0"/>
                  <a:t>Can use any measure that makes sense.</a:t>
                </a:r>
              </a:p>
              <a:p>
                <a:pPr lvl="1"/>
                <a:r>
                  <a:rPr lang="en-US" dirty="0"/>
                  <a:t>Examples: Root-mean-squared error (RMSE) =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𝑡𝑒𝑠𝑡</m:t>
                            </m:r>
                          </m:sub>
                        </m:sSub>
                      </m:e>
                    </m:d>
                  </m:oMath>
                </a14:m>
                <a:r>
                  <a:rPr lang="en-US" dirty="0"/>
                  <a:t> or Pearson correlation.</a:t>
                </a:r>
              </a:p>
              <a:p>
                <a:pPr lvl="1"/>
                <a:r>
                  <a:rPr lang="en-US" dirty="0"/>
                  <a:t>Another example: Number of data points for which predicted value falls within some desired/specified cutoff of the measured value (less sensitive to outliers and large prediction errors).</a:t>
                </a:r>
              </a:p>
            </p:txBody>
          </p:sp>
        </mc:Choice>
        <mc:Fallback xmlns="">
          <p:sp>
            <p:nvSpPr>
              <p:cNvPr id="3" name="Content Placeholder 2">
                <a:extLst>
                  <a:ext uri="{FF2B5EF4-FFF2-40B4-BE49-F238E27FC236}">
                    <a16:creationId xmlns:a16="http://schemas.microsoft.com/office/drawing/2014/main" id="{0F38E3A6-999E-5547-8FAC-F4755B6526D2}"/>
                  </a:ext>
                </a:extLst>
              </p:cNvPr>
              <p:cNvSpPr>
                <a:spLocks noGrp="1" noRot="1" noChangeAspect="1" noMove="1" noResize="1" noEditPoints="1" noAdjustHandles="1" noChangeArrowheads="1" noChangeShapeType="1" noTextEdit="1"/>
              </p:cNvSpPr>
              <p:nvPr>
                <p:ph idx="1"/>
              </p:nvPr>
            </p:nvSpPr>
            <p:spPr>
              <a:xfrm>
                <a:off x="1097280" y="1845734"/>
                <a:ext cx="9970523" cy="4329436"/>
              </a:xfrm>
              <a:blipFill>
                <a:blip r:embed="rId2"/>
                <a:stretch>
                  <a:fillRect l="-509" t="-1462" r="-1145"/>
                </a:stretch>
              </a:blipFill>
            </p:spPr>
            <p:txBody>
              <a:bodyPr/>
              <a:lstStyle/>
              <a:p>
                <a:r>
                  <a:rPr lang="en-US">
                    <a:noFill/>
                  </a:rPr>
                  <a:t> </a:t>
                </a:r>
              </a:p>
            </p:txBody>
          </p:sp>
        </mc:Fallback>
      </mc:AlternateContent>
    </p:spTree>
    <p:extLst>
      <p:ext uri="{BB962C8B-B14F-4D97-AF65-F5344CB8AC3E}">
        <p14:creationId xmlns:p14="http://schemas.microsoft.com/office/powerpoint/2010/main" val="4063437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289CDD-B0EC-BE42-A3F8-C001CAA543BE}"/>
              </a:ext>
            </a:extLst>
          </p:cNvPr>
          <p:cNvPicPr>
            <a:picLocks noChangeAspect="1"/>
          </p:cNvPicPr>
          <p:nvPr/>
        </p:nvPicPr>
        <p:blipFill rotWithShape="1">
          <a:blip r:embed="rId2"/>
          <a:srcRect t="20835" b="14647"/>
          <a:stretch/>
        </p:blipFill>
        <p:spPr>
          <a:xfrm>
            <a:off x="7542067" y="786461"/>
            <a:ext cx="4636494" cy="2991383"/>
          </a:xfrm>
          <a:prstGeom prst="rect">
            <a:avLst/>
          </a:prstGeom>
        </p:spPr>
      </p:pic>
      <p:sp>
        <p:nvSpPr>
          <p:cNvPr id="2" name="Title 1">
            <a:extLst>
              <a:ext uri="{FF2B5EF4-FFF2-40B4-BE49-F238E27FC236}">
                <a16:creationId xmlns:a16="http://schemas.microsoft.com/office/drawing/2014/main" id="{1DF4F1DC-AE3C-BB49-9F0A-6A4199F9FFE8}"/>
              </a:ext>
            </a:extLst>
          </p:cNvPr>
          <p:cNvSpPr>
            <a:spLocks noGrp="1"/>
          </p:cNvSpPr>
          <p:nvPr>
            <p:ph type="title"/>
          </p:nvPr>
        </p:nvSpPr>
        <p:spPr>
          <a:xfrm>
            <a:off x="1097280" y="286603"/>
            <a:ext cx="10058400" cy="1450757"/>
          </a:xfrm>
        </p:spPr>
        <p:txBody>
          <a:bodyPr/>
          <a:lstStyle/>
          <a:p>
            <a:r>
              <a:rPr lang="en-US" dirty="0"/>
              <a:t>General Linear Model</a:t>
            </a:r>
          </a:p>
        </p:txBody>
      </p:sp>
      <p:sp>
        <p:nvSpPr>
          <p:cNvPr id="3" name="Content Placeholder 2">
            <a:extLst>
              <a:ext uri="{FF2B5EF4-FFF2-40B4-BE49-F238E27FC236}">
                <a16:creationId xmlns:a16="http://schemas.microsoft.com/office/drawing/2014/main" id="{A82FDB44-B4D6-DD4C-BE07-887281A05EE6}"/>
              </a:ext>
            </a:extLst>
          </p:cNvPr>
          <p:cNvSpPr>
            <a:spLocks noGrp="1"/>
          </p:cNvSpPr>
          <p:nvPr>
            <p:ph idx="1"/>
          </p:nvPr>
        </p:nvSpPr>
        <p:spPr/>
        <p:txBody>
          <a:bodyPr/>
          <a:lstStyle/>
          <a:p>
            <a:r>
              <a:rPr lang="en-US" dirty="0"/>
              <a:t>The most general regression equation</a:t>
            </a:r>
          </a:p>
          <a:p>
            <a:r>
              <a:rPr lang="en-US" dirty="0"/>
              <a:t>It allows for Y to be transformed</a:t>
            </a:r>
          </a:p>
          <a:p>
            <a:endParaRPr lang="en-US" dirty="0"/>
          </a:p>
          <a:p>
            <a:r>
              <a:rPr lang="en-US" dirty="0"/>
              <a:t>The models we covered today are all special cases of the GLM</a:t>
            </a:r>
          </a:p>
        </p:txBody>
      </p:sp>
      <p:sp>
        <p:nvSpPr>
          <p:cNvPr id="5" name="TextBox 4">
            <a:extLst>
              <a:ext uri="{FF2B5EF4-FFF2-40B4-BE49-F238E27FC236}">
                <a16:creationId xmlns:a16="http://schemas.microsoft.com/office/drawing/2014/main" id="{B6543A0D-0A9B-6A48-ABA5-E42A11053D7A}"/>
              </a:ext>
            </a:extLst>
          </p:cNvPr>
          <p:cNvSpPr txBox="1"/>
          <p:nvPr/>
        </p:nvSpPr>
        <p:spPr>
          <a:xfrm>
            <a:off x="8049081" y="2464013"/>
            <a:ext cx="1558953" cy="307777"/>
          </a:xfrm>
          <a:prstGeom prst="rect">
            <a:avLst/>
          </a:prstGeom>
          <a:noFill/>
        </p:spPr>
        <p:txBody>
          <a:bodyPr wrap="none" rtlCol="0">
            <a:spAutoFit/>
          </a:bodyPr>
          <a:lstStyle/>
          <a:p>
            <a:r>
              <a:rPr lang="en-US" sz="1400" dirty="0"/>
              <a:t>Logistic Regression</a:t>
            </a:r>
          </a:p>
        </p:txBody>
      </p:sp>
      <p:sp>
        <p:nvSpPr>
          <p:cNvPr id="6" name="TextBox 5">
            <a:extLst>
              <a:ext uri="{FF2B5EF4-FFF2-40B4-BE49-F238E27FC236}">
                <a16:creationId xmlns:a16="http://schemas.microsoft.com/office/drawing/2014/main" id="{13CC1967-DE91-2D4B-AC26-472D733FD829}"/>
              </a:ext>
            </a:extLst>
          </p:cNvPr>
          <p:cNvSpPr txBox="1"/>
          <p:nvPr/>
        </p:nvSpPr>
        <p:spPr>
          <a:xfrm>
            <a:off x="9985786" y="1982606"/>
            <a:ext cx="719108" cy="307777"/>
          </a:xfrm>
          <a:prstGeom prst="rect">
            <a:avLst/>
          </a:prstGeom>
          <a:noFill/>
        </p:spPr>
        <p:txBody>
          <a:bodyPr wrap="none" rtlCol="0">
            <a:spAutoFit/>
          </a:bodyPr>
          <a:lstStyle/>
          <a:p>
            <a:r>
              <a:rPr lang="en-US" sz="1400" dirty="0"/>
              <a:t>ANOVA</a:t>
            </a:r>
          </a:p>
        </p:txBody>
      </p:sp>
      <p:sp>
        <p:nvSpPr>
          <p:cNvPr id="7" name="TextBox 6">
            <a:extLst>
              <a:ext uri="{FF2B5EF4-FFF2-40B4-BE49-F238E27FC236}">
                <a16:creationId xmlns:a16="http://schemas.microsoft.com/office/drawing/2014/main" id="{67FD916B-D4A0-B742-A457-AEE79B23D3DC}"/>
              </a:ext>
            </a:extLst>
          </p:cNvPr>
          <p:cNvSpPr txBox="1"/>
          <p:nvPr/>
        </p:nvSpPr>
        <p:spPr>
          <a:xfrm>
            <a:off x="10644821" y="1982606"/>
            <a:ext cx="813684" cy="307777"/>
          </a:xfrm>
          <a:prstGeom prst="rect">
            <a:avLst/>
          </a:prstGeom>
          <a:noFill/>
        </p:spPr>
        <p:txBody>
          <a:bodyPr wrap="none" rtlCol="0">
            <a:spAutoFit/>
          </a:bodyPr>
          <a:lstStyle/>
          <a:p>
            <a:r>
              <a:rPr lang="en-US" sz="1400" dirty="0"/>
              <a:t>ANCOVA</a:t>
            </a:r>
          </a:p>
        </p:txBody>
      </p:sp>
      <p:sp>
        <p:nvSpPr>
          <p:cNvPr id="8" name="TextBox 7">
            <a:extLst>
              <a:ext uri="{FF2B5EF4-FFF2-40B4-BE49-F238E27FC236}">
                <a16:creationId xmlns:a16="http://schemas.microsoft.com/office/drawing/2014/main" id="{29E9080D-5A1F-E447-99E1-F514365FACE2}"/>
              </a:ext>
            </a:extLst>
          </p:cNvPr>
          <p:cNvSpPr txBox="1"/>
          <p:nvPr/>
        </p:nvSpPr>
        <p:spPr>
          <a:xfrm>
            <a:off x="9946599" y="2945270"/>
            <a:ext cx="970779" cy="307777"/>
          </a:xfrm>
          <a:prstGeom prst="rect">
            <a:avLst/>
          </a:prstGeom>
          <a:noFill/>
        </p:spPr>
        <p:txBody>
          <a:bodyPr wrap="none" rtlCol="0">
            <a:spAutoFit/>
          </a:bodyPr>
          <a:lstStyle/>
          <a:p>
            <a:r>
              <a:rPr lang="en-US" sz="1400" dirty="0"/>
              <a:t>RMANOVA</a:t>
            </a:r>
          </a:p>
        </p:txBody>
      </p:sp>
      <p:sp>
        <p:nvSpPr>
          <p:cNvPr id="9" name="TextBox 8">
            <a:extLst>
              <a:ext uri="{FF2B5EF4-FFF2-40B4-BE49-F238E27FC236}">
                <a16:creationId xmlns:a16="http://schemas.microsoft.com/office/drawing/2014/main" id="{05102E33-A887-E045-B870-8483E6ECCE40}"/>
              </a:ext>
            </a:extLst>
          </p:cNvPr>
          <p:cNvSpPr txBox="1"/>
          <p:nvPr/>
        </p:nvSpPr>
        <p:spPr>
          <a:xfrm>
            <a:off x="7946101" y="2186150"/>
            <a:ext cx="1600182" cy="307777"/>
          </a:xfrm>
          <a:prstGeom prst="rect">
            <a:avLst/>
          </a:prstGeom>
          <a:noFill/>
        </p:spPr>
        <p:txBody>
          <a:bodyPr wrap="none" rtlCol="0">
            <a:spAutoFit/>
          </a:bodyPr>
          <a:lstStyle/>
          <a:p>
            <a:r>
              <a:rPr lang="en-US" sz="1400" dirty="0"/>
              <a:t>Multiple regression</a:t>
            </a:r>
          </a:p>
        </p:txBody>
      </p:sp>
      <p:sp>
        <p:nvSpPr>
          <p:cNvPr id="10" name="TextBox 9">
            <a:extLst>
              <a:ext uri="{FF2B5EF4-FFF2-40B4-BE49-F238E27FC236}">
                <a16:creationId xmlns:a16="http://schemas.microsoft.com/office/drawing/2014/main" id="{3CBD377D-B51D-514D-8CE0-B5E22C734E16}"/>
              </a:ext>
            </a:extLst>
          </p:cNvPr>
          <p:cNvSpPr txBox="1"/>
          <p:nvPr/>
        </p:nvSpPr>
        <p:spPr>
          <a:xfrm>
            <a:off x="8281099" y="2756133"/>
            <a:ext cx="1571777" cy="307777"/>
          </a:xfrm>
          <a:prstGeom prst="rect">
            <a:avLst/>
          </a:prstGeom>
          <a:noFill/>
        </p:spPr>
        <p:txBody>
          <a:bodyPr wrap="none" rtlCol="0">
            <a:spAutoFit/>
          </a:bodyPr>
          <a:lstStyle/>
          <a:p>
            <a:r>
              <a:rPr lang="en-US" sz="1400" dirty="0"/>
              <a:t>Poisson Regression</a:t>
            </a:r>
          </a:p>
        </p:txBody>
      </p:sp>
      <p:pic>
        <p:nvPicPr>
          <p:cNvPr id="11" name="Picture 10">
            <a:extLst>
              <a:ext uri="{FF2B5EF4-FFF2-40B4-BE49-F238E27FC236}">
                <a16:creationId xmlns:a16="http://schemas.microsoft.com/office/drawing/2014/main" id="{016BDC2C-B7DB-5E47-857D-9AAB5F5B8C14}"/>
              </a:ext>
            </a:extLst>
          </p:cNvPr>
          <p:cNvPicPr>
            <a:picLocks noChangeAspect="1"/>
          </p:cNvPicPr>
          <p:nvPr/>
        </p:nvPicPr>
        <p:blipFill>
          <a:blip r:embed="rId3"/>
          <a:stretch>
            <a:fillRect/>
          </a:stretch>
        </p:blipFill>
        <p:spPr>
          <a:xfrm>
            <a:off x="1120718" y="2738702"/>
            <a:ext cx="5703177" cy="355439"/>
          </a:xfrm>
          <a:prstGeom prst="rect">
            <a:avLst/>
          </a:prstGeom>
        </p:spPr>
      </p:pic>
      <p:sp>
        <p:nvSpPr>
          <p:cNvPr id="12" name="TextBox 11">
            <a:extLst>
              <a:ext uri="{FF2B5EF4-FFF2-40B4-BE49-F238E27FC236}">
                <a16:creationId xmlns:a16="http://schemas.microsoft.com/office/drawing/2014/main" id="{74FD0092-7A3E-1841-8C34-C3B7B535314F}"/>
              </a:ext>
            </a:extLst>
          </p:cNvPr>
          <p:cNvSpPr txBox="1"/>
          <p:nvPr/>
        </p:nvSpPr>
        <p:spPr>
          <a:xfrm>
            <a:off x="0" y="-36251"/>
            <a:ext cx="1827423" cy="369332"/>
          </a:xfrm>
          <a:prstGeom prst="rect">
            <a:avLst/>
          </a:prstGeom>
          <a:noFill/>
        </p:spPr>
        <p:txBody>
          <a:bodyPr wrap="none" rtlCol="0">
            <a:spAutoFit/>
          </a:bodyPr>
          <a:lstStyle/>
          <a:p>
            <a:r>
              <a:rPr lang="en-US" dirty="0"/>
              <a:t>Closing remarks…</a:t>
            </a:r>
          </a:p>
        </p:txBody>
      </p:sp>
      <p:sp>
        <p:nvSpPr>
          <p:cNvPr id="13" name="TextBox 12">
            <a:extLst>
              <a:ext uri="{FF2B5EF4-FFF2-40B4-BE49-F238E27FC236}">
                <a16:creationId xmlns:a16="http://schemas.microsoft.com/office/drawing/2014/main" id="{5C2B3C22-A044-2848-ACD9-847BDDB3FAAD}"/>
              </a:ext>
            </a:extLst>
          </p:cNvPr>
          <p:cNvSpPr txBox="1"/>
          <p:nvPr/>
        </p:nvSpPr>
        <p:spPr>
          <a:xfrm>
            <a:off x="8645835" y="3763048"/>
            <a:ext cx="2679901" cy="369332"/>
          </a:xfrm>
          <a:prstGeom prst="rect">
            <a:avLst/>
          </a:prstGeom>
          <a:noFill/>
        </p:spPr>
        <p:txBody>
          <a:bodyPr wrap="none" rtlCol="0">
            <a:spAutoFit/>
          </a:bodyPr>
          <a:lstStyle/>
          <a:p>
            <a:r>
              <a:rPr lang="en-US" dirty="0">
                <a:solidFill>
                  <a:srgbClr val="8C8AA0"/>
                </a:solidFill>
              </a:rPr>
              <a:t>DOT Image Reconstruction</a:t>
            </a:r>
          </a:p>
        </p:txBody>
      </p:sp>
      <p:sp>
        <p:nvSpPr>
          <p:cNvPr id="14" name="TextBox 13">
            <a:extLst>
              <a:ext uri="{FF2B5EF4-FFF2-40B4-BE49-F238E27FC236}">
                <a16:creationId xmlns:a16="http://schemas.microsoft.com/office/drawing/2014/main" id="{75A6CBC8-1BF9-0F46-B3BD-F45A3A553C18}"/>
              </a:ext>
            </a:extLst>
          </p:cNvPr>
          <p:cNvSpPr txBox="1"/>
          <p:nvPr/>
        </p:nvSpPr>
        <p:spPr>
          <a:xfrm>
            <a:off x="9946599" y="2237619"/>
            <a:ext cx="1065356" cy="307777"/>
          </a:xfrm>
          <a:prstGeom prst="rect">
            <a:avLst/>
          </a:prstGeom>
          <a:noFill/>
        </p:spPr>
        <p:txBody>
          <a:bodyPr wrap="none" rtlCol="0">
            <a:spAutoFit/>
          </a:bodyPr>
          <a:lstStyle/>
          <a:p>
            <a:r>
              <a:rPr lang="en-US" sz="1400" dirty="0"/>
              <a:t>RMANCOVA</a:t>
            </a:r>
          </a:p>
        </p:txBody>
      </p:sp>
      <p:sp>
        <p:nvSpPr>
          <p:cNvPr id="15" name="TextBox 14">
            <a:extLst>
              <a:ext uri="{FF2B5EF4-FFF2-40B4-BE49-F238E27FC236}">
                <a16:creationId xmlns:a16="http://schemas.microsoft.com/office/drawing/2014/main" id="{638085A7-C263-0E40-9FF2-3861FCF84174}"/>
              </a:ext>
            </a:extLst>
          </p:cNvPr>
          <p:cNvSpPr txBox="1"/>
          <p:nvPr/>
        </p:nvSpPr>
        <p:spPr>
          <a:xfrm>
            <a:off x="8194339" y="1912473"/>
            <a:ext cx="1473545" cy="307777"/>
          </a:xfrm>
          <a:prstGeom prst="rect">
            <a:avLst/>
          </a:prstGeom>
          <a:noFill/>
        </p:spPr>
        <p:txBody>
          <a:bodyPr wrap="none" rtlCol="0">
            <a:spAutoFit/>
          </a:bodyPr>
          <a:lstStyle/>
          <a:p>
            <a:r>
              <a:rPr lang="en-US" sz="1400" dirty="0"/>
              <a:t>Simple regression</a:t>
            </a:r>
          </a:p>
        </p:txBody>
      </p:sp>
      <p:pic>
        <p:nvPicPr>
          <p:cNvPr id="16" name="Picture 15">
            <a:extLst>
              <a:ext uri="{FF2B5EF4-FFF2-40B4-BE49-F238E27FC236}">
                <a16:creationId xmlns:a16="http://schemas.microsoft.com/office/drawing/2014/main" id="{79F380B8-D7E6-9A40-8608-6BE147736C35}"/>
              </a:ext>
            </a:extLst>
          </p:cNvPr>
          <p:cNvPicPr>
            <a:picLocks noChangeAspect="1"/>
          </p:cNvPicPr>
          <p:nvPr/>
        </p:nvPicPr>
        <p:blipFill>
          <a:blip r:embed="rId4"/>
          <a:stretch>
            <a:fillRect/>
          </a:stretch>
        </p:blipFill>
        <p:spPr>
          <a:xfrm>
            <a:off x="7542067" y="4252969"/>
            <a:ext cx="4497112" cy="1973092"/>
          </a:xfrm>
          <a:prstGeom prst="rect">
            <a:avLst/>
          </a:prstGeom>
          <a:ln>
            <a:solidFill>
              <a:schemeClr val="tx1"/>
            </a:solidFill>
          </a:ln>
        </p:spPr>
      </p:pic>
      <p:sp>
        <p:nvSpPr>
          <p:cNvPr id="17" name="TextBox 16">
            <a:extLst>
              <a:ext uri="{FF2B5EF4-FFF2-40B4-BE49-F238E27FC236}">
                <a16:creationId xmlns:a16="http://schemas.microsoft.com/office/drawing/2014/main" id="{3A37924A-8164-ED42-91BD-FB1283CD251A}"/>
              </a:ext>
            </a:extLst>
          </p:cNvPr>
          <p:cNvSpPr txBox="1"/>
          <p:nvPr/>
        </p:nvSpPr>
        <p:spPr>
          <a:xfrm>
            <a:off x="8774708" y="3033784"/>
            <a:ext cx="993798" cy="307777"/>
          </a:xfrm>
          <a:prstGeom prst="rect">
            <a:avLst/>
          </a:prstGeom>
          <a:noFill/>
        </p:spPr>
        <p:txBody>
          <a:bodyPr wrap="none" rtlCol="0">
            <a:spAutoFit/>
          </a:bodyPr>
          <a:lstStyle/>
          <a:p>
            <a:r>
              <a:rPr lang="en-US" sz="1400" dirty="0"/>
              <a:t>Polynomial</a:t>
            </a:r>
          </a:p>
        </p:txBody>
      </p:sp>
      <p:sp>
        <p:nvSpPr>
          <p:cNvPr id="18" name="TextBox 17">
            <a:extLst>
              <a:ext uri="{FF2B5EF4-FFF2-40B4-BE49-F238E27FC236}">
                <a16:creationId xmlns:a16="http://schemas.microsoft.com/office/drawing/2014/main" id="{7FB5AFB6-DFA5-614F-9B51-9C48BD15681F}"/>
              </a:ext>
            </a:extLst>
          </p:cNvPr>
          <p:cNvSpPr txBox="1"/>
          <p:nvPr/>
        </p:nvSpPr>
        <p:spPr>
          <a:xfrm>
            <a:off x="10168049" y="2446027"/>
            <a:ext cx="1223476" cy="307777"/>
          </a:xfrm>
          <a:prstGeom prst="rect">
            <a:avLst/>
          </a:prstGeom>
          <a:noFill/>
        </p:spPr>
        <p:txBody>
          <a:bodyPr wrap="none" rtlCol="0">
            <a:spAutoFit/>
          </a:bodyPr>
          <a:lstStyle/>
          <a:p>
            <a:r>
              <a:rPr lang="en-US" sz="1400" dirty="0"/>
              <a:t>Mixed Models</a:t>
            </a:r>
          </a:p>
        </p:txBody>
      </p:sp>
      <p:pic>
        <p:nvPicPr>
          <p:cNvPr id="19" name="Picture 18">
            <a:extLst>
              <a:ext uri="{FF2B5EF4-FFF2-40B4-BE49-F238E27FC236}">
                <a16:creationId xmlns:a16="http://schemas.microsoft.com/office/drawing/2014/main" id="{100381D6-FA07-CE4B-ABBC-A9D66B9EAB3A}"/>
              </a:ext>
            </a:extLst>
          </p:cNvPr>
          <p:cNvPicPr>
            <a:picLocks noChangeAspect="1"/>
          </p:cNvPicPr>
          <p:nvPr/>
        </p:nvPicPr>
        <p:blipFill rotWithShape="1">
          <a:blip r:embed="rId5"/>
          <a:srcRect l="3636" t="7101" r="49970" b="8866"/>
          <a:stretch/>
        </p:blipFill>
        <p:spPr>
          <a:xfrm>
            <a:off x="5411622" y="3972607"/>
            <a:ext cx="1749955" cy="2305896"/>
          </a:xfrm>
          <a:prstGeom prst="rect">
            <a:avLst/>
          </a:prstGeom>
        </p:spPr>
      </p:pic>
      <p:sp>
        <p:nvSpPr>
          <p:cNvPr id="20" name="Rectangle 19">
            <a:extLst>
              <a:ext uri="{FF2B5EF4-FFF2-40B4-BE49-F238E27FC236}">
                <a16:creationId xmlns:a16="http://schemas.microsoft.com/office/drawing/2014/main" id="{C82EEC3E-F81D-7943-B1F2-D18CB51494DB}"/>
              </a:ext>
            </a:extLst>
          </p:cNvPr>
          <p:cNvSpPr/>
          <p:nvPr/>
        </p:nvSpPr>
        <p:spPr>
          <a:xfrm>
            <a:off x="927224" y="4252969"/>
            <a:ext cx="4143928" cy="1569660"/>
          </a:xfrm>
          <a:prstGeom prst="rect">
            <a:avLst/>
          </a:prstGeom>
        </p:spPr>
        <p:txBody>
          <a:bodyPr wrap="square">
            <a:spAutoFit/>
          </a:bodyPr>
          <a:lstStyle/>
          <a:p>
            <a:pPr algn="ctr"/>
            <a:r>
              <a:rPr lang="en-US" sz="3200" b="1" dirty="0">
                <a:solidFill>
                  <a:srgbClr val="C00000"/>
                </a:solidFill>
              </a:rPr>
              <a:t>The GLM is fundamental to neuroimaging research</a:t>
            </a:r>
          </a:p>
        </p:txBody>
      </p:sp>
      <p:sp>
        <p:nvSpPr>
          <p:cNvPr id="21" name="TextBox 20">
            <a:extLst>
              <a:ext uri="{FF2B5EF4-FFF2-40B4-BE49-F238E27FC236}">
                <a16:creationId xmlns:a16="http://schemas.microsoft.com/office/drawing/2014/main" id="{448C9DD4-8D25-1749-8026-5C43C4C5DAA6}"/>
              </a:ext>
            </a:extLst>
          </p:cNvPr>
          <p:cNvSpPr txBox="1"/>
          <p:nvPr/>
        </p:nvSpPr>
        <p:spPr>
          <a:xfrm>
            <a:off x="5232517" y="3760658"/>
            <a:ext cx="2420919" cy="369332"/>
          </a:xfrm>
          <a:prstGeom prst="rect">
            <a:avLst/>
          </a:prstGeom>
          <a:noFill/>
        </p:spPr>
        <p:txBody>
          <a:bodyPr wrap="none" rtlCol="0">
            <a:spAutoFit/>
          </a:bodyPr>
          <a:lstStyle/>
          <a:p>
            <a:r>
              <a:rPr lang="en-US" dirty="0">
                <a:solidFill>
                  <a:srgbClr val="8C8AA0"/>
                </a:solidFill>
              </a:rPr>
              <a:t>Modeling Brain Activity </a:t>
            </a:r>
          </a:p>
        </p:txBody>
      </p:sp>
      <p:sp>
        <p:nvSpPr>
          <p:cNvPr id="22" name="TextBox 21">
            <a:extLst>
              <a:ext uri="{FF2B5EF4-FFF2-40B4-BE49-F238E27FC236}">
                <a16:creationId xmlns:a16="http://schemas.microsoft.com/office/drawing/2014/main" id="{512EA254-5C9C-7141-8A19-4E0FFB8264AD}"/>
              </a:ext>
            </a:extLst>
          </p:cNvPr>
          <p:cNvSpPr txBox="1"/>
          <p:nvPr/>
        </p:nvSpPr>
        <p:spPr>
          <a:xfrm>
            <a:off x="9453685" y="1088364"/>
            <a:ext cx="880369" cy="523220"/>
          </a:xfrm>
          <a:prstGeom prst="rect">
            <a:avLst/>
          </a:prstGeom>
          <a:noFill/>
        </p:spPr>
        <p:txBody>
          <a:bodyPr wrap="none" rtlCol="0">
            <a:spAutoFit/>
          </a:bodyPr>
          <a:lstStyle/>
          <a:p>
            <a:r>
              <a:rPr lang="en-US" sz="2800" b="1" dirty="0"/>
              <a:t>GLM</a:t>
            </a:r>
          </a:p>
        </p:txBody>
      </p:sp>
      <p:sp>
        <p:nvSpPr>
          <p:cNvPr id="24" name="TextBox 23">
            <a:extLst>
              <a:ext uri="{FF2B5EF4-FFF2-40B4-BE49-F238E27FC236}">
                <a16:creationId xmlns:a16="http://schemas.microsoft.com/office/drawing/2014/main" id="{5FBE8243-321C-7244-AF31-9FE9874050C3}"/>
              </a:ext>
            </a:extLst>
          </p:cNvPr>
          <p:cNvSpPr txBox="1"/>
          <p:nvPr/>
        </p:nvSpPr>
        <p:spPr>
          <a:xfrm>
            <a:off x="10014150" y="2704495"/>
            <a:ext cx="1083502" cy="307777"/>
          </a:xfrm>
          <a:prstGeom prst="rect">
            <a:avLst/>
          </a:prstGeom>
          <a:noFill/>
        </p:spPr>
        <p:txBody>
          <a:bodyPr wrap="none" rtlCol="0">
            <a:spAutoFit/>
          </a:bodyPr>
          <a:lstStyle/>
          <a:p>
            <a:r>
              <a:rPr lang="en-US" sz="1400" dirty="0"/>
              <a:t>Full factorial</a:t>
            </a:r>
          </a:p>
        </p:txBody>
      </p:sp>
      <p:sp>
        <p:nvSpPr>
          <p:cNvPr id="25" name="TextBox 24">
            <a:extLst>
              <a:ext uri="{FF2B5EF4-FFF2-40B4-BE49-F238E27FC236}">
                <a16:creationId xmlns:a16="http://schemas.microsoft.com/office/drawing/2014/main" id="{3ED12731-C45A-4046-9D62-15DCCA5C3EC4}"/>
              </a:ext>
            </a:extLst>
          </p:cNvPr>
          <p:cNvSpPr txBox="1"/>
          <p:nvPr/>
        </p:nvSpPr>
        <p:spPr>
          <a:xfrm>
            <a:off x="8382727" y="513904"/>
            <a:ext cx="3075778" cy="369332"/>
          </a:xfrm>
          <a:prstGeom prst="rect">
            <a:avLst/>
          </a:prstGeom>
          <a:noFill/>
        </p:spPr>
        <p:txBody>
          <a:bodyPr wrap="none" rtlCol="0">
            <a:spAutoFit/>
          </a:bodyPr>
          <a:lstStyle/>
          <a:p>
            <a:r>
              <a:rPr lang="en-US" dirty="0">
                <a:solidFill>
                  <a:srgbClr val="8C8AA0"/>
                </a:solidFill>
              </a:rPr>
              <a:t>Comparing Groups or Behavior</a:t>
            </a:r>
          </a:p>
        </p:txBody>
      </p:sp>
    </p:spTree>
    <p:extLst>
      <p:ext uri="{BB962C8B-B14F-4D97-AF65-F5344CB8AC3E}">
        <p14:creationId xmlns:p14="http://schemas.microsoft.com/office/powerpoint/2010/main" val="274848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93E5E5-804A-1C4C-A43F-066E30BD376D}"/>
              </a:ext>
            </a:extLst>
          </p:cNvPr>
          <p:cNvPicPr>
            <a:picLocks noChangeAspect="1"/>
          </p:cNvPicPr>
          <p:nvPr/>
        </p:nvPicPr>
        <p:blipFill>
          <a:blip r:embed="rId2"/>
          <a:stretch>
            <a:fillRect/>
          </a:stretch>
        </p:blipFill>
        <p:spPr>
          <a:xfrm>
            <a:off x="3599180" y="2565916"/>
            <a:ext cx="3835108" cy="2157248"/>
          </a:xfrm>
          <a:prstGeom prst="rect">
            <a:avLst/>
          </a:prstGeom>
        </p:spPr>
      </p:pic>
      <p:sp>
        <p:nvSpPr>
          <p:cNvPr id="2" name="Title 1"/>
          <p:cNvSpPr>
            <a:spLocks noGrp="1"/>
          </p:cNvSpPr>
          <p:nvPr>
            <p:ph type="title"/>
          </p:nvPr>
        </p:nvSpPr>
        <p:spPr/>
        <p:txBody>
          <a:bodyPr/>
          <a:lstStyle/>
          <a:p>
            <a:r>
              <a:rPr lang="en-US" dirty="0"/>
              <a:t>[</a:t>
            </a:r>
            <a:r>
              <a:rPr lang="en-US" dirty="0">
                <a:solidFill>
                  <a:srgbClr val="C00000"/>
                </a:solidFill>
              </a:rPr>
              <a:t>Univariate</a:t>
            </a:r>
            <a:r>
              <a:rPr lang="en-US" dirty="0"/>
              <a:t>] Error Variance</a:t>
            </a:r>
          </a:p>
        </p:txBody>
      </p:sp>
      <p:sp>
        <p:nvSpPr>
          <p:cNvPr id="3" name="Content Placeholder 2"/>
          <p:cNvSpPr>
            <a:spLocks noGrp="1"/>
          </p:cNvSpPr>
          <p:nvPr>
            <p:ph idx="1"/>
          </p:nvPr>
        </p:nvSpPr>
        <p:spPr/>
        <p:txBody>
          <a:bodyPr>
            <a:normAutofit/>
          </a:bodyPr>
          <a:lstStyle/>
          <a:p>
            <a:pPr lvl="1"/>
            <a:r>
              <a:rPr lang="en-US" sz="2400" dirty="0"/>
              <a:t>standard deviation (SD)</a:t>
            </a:r>
          </a:p>
          <a:p>
            <a:pPr lvl="1"/>
            <a:r>
              <a:rPr lang="en-US" sz="2400" dirty="0"/>
              <a:t>standard error of the mean (SE)</a:t>
            </a:r>
          </a:p>
          <a:p>
            <a:pPr lvl="1"/>
            <a:r>
              <a:rPr lang="en-US" sz="2400" dirty="0"/>
              <a:t>Variance = SD</a:t>
            </a:r>
            <a:r>
              <a:rPr lang="en-US" sz="2400" baseline="30000" dirty="0"/>
              <a:t>2</a:t>
            </a:r>
          </a:p>
        </p:txBody>
      </p:sp>
      <p:pic>
        <p:nvPicPr>
          <p:cNvPr id="1026" name="Picture 2" descr="Image result for dog height standard devi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50" y="4338725"/>
            <a:ext cx="4892590" cy="163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1934F0-3A1D-214F-9FC2-1E44B2220B44}"/>
              </a:ext>
            </a:extLst>
          </p:cNvPr>
          <p:cNvPicPr>
            <a:picLocks noChangeAspect="1"/>
          </p:cNvPicPr>
          <p:nvPr/>
        </p:nvPicPr>
        <p:blipFill>
          <a:blip r:embed="rId4"/>
          <a:stretch>
            <a:fillRect/>
          </a:stretch>
        </p:blipFill>
        <p:spPr>
          <a:xfrm>
            <a:off x="7529010" y="4219021"/>
            <a:ext cx="2803998" cy="1878150"/>
          </a:xfrm>
          <a:prstGeom prst="rect">
            <a:avLst/>
          </a:prstGeom>
        </p:spPr>
      </p:pic>
      <p:sp>
        <p:nvSpPr>
          <p:cNvPr id="6" name="TextBox 5">
            <a:extLst>
              <a:ext uri="{FF2B5EF4-FFF2-40B4-BE49-F238E27FC236}">
                <a16:creationId xmlns:a16="http://schemas.microsoft.com/office/drawing/2014/main" id="{A62894D5-9176-3848-B4E0-5C7EC7FB5FC4}"/>
              </a:ext>
            </a:extLst>
          </p:cNvPr>
          <p:cNvSpPr txBox="1"/>
          <p:nvPr/>
        </p:nvSpPr>
        <p:spPr>
          <a:xfrm>
            <a:off x="0" y="47750"/>
            <a:ext cx="1628972" cy="369332"/>
          </a:xfrm>
          <a:prstGeom prst="rect">
            <a:avLst/>
          </a:prstGeom>
          <a:noFill/>
        </p:spPr>
        <p:txBody>
          <a:bodyPr wrap="none" rtlCol="0">
            <a:spAutoFit/>
          </a:bodyPr>
          <a:lstStyle/>
          <a:p>
            <a:r>
              <a:rPr lang="en-US" dirty="0"/>
              <a:t>Session 1 and 2</a:t>
            </a:r>
          </a:p>
        </p:txBody>
      </p:sp>
      <p:pic>
        <p:nvPicPr>
          <p:cNvPr id="8" name="Picture 7">
            <a:extLst>
              <a:ext uri="{FF2B5EF4-FFF2-40B4-BE49-F238E27FC236}">
                <a16:creationId xmlns:a16="http://schemas.microsoft.com/office/drawing/2014/main" id="{EB970364-460B-8F4E-918D-58A02679F607}"/>
              </a:ext>
            </a:extLst>
          </p:cNvPr>
          <p:cNvPicPr>
            <a:picLocks noChangeAspect="1"/>
          </p:cNvPicPr>
          <p:nvPr/>
        </p:nvPicPr>
        <p:blipFill>
          <a:blip r:embed="rId5"/>
          <a:stretch>
            <a:fillRect/>
          </a:stretch>
        </p:blipFill>
        <p:spPr>
          <a:xfrm>
            <a:off x="7966840" y="3247167"/>
            <a:ext cx="3722381" cy="1091557"/>
          </a:xfrm>
          <a:prstGeom prst="rect">
            <a:avLst/>
          </a:prstGeom>
        </p:spPr>
      </p:pic>
    </p:spTree>
    <p:extLst>
      <p:ext uri="{BB962C8B-B14F-4D97-AF65-F5344CB8AC3E}">
        <p14:creationId xmlns:p14="http://schemas.microsoft.com/office/powerpoint/2010/main" val="4032656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0031-8119-1546-A724-B97899FEE81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B0EA30C-675D-5B4D-938C-CC686331B6C2}"/>
              </a:ext>
            </a:extLst>
          </p:cNvPr>
          <p:cNvSpPr>
            <a:spLocks noGrp="1"/>
          </p:cNvSpPr>
          <p:nvPr>
            <p:ph idx="1"/>
          </p:nvPr>
        </p:nvSpPr>
        <p:spPr/>
        <p:txBody>
          <a:bodyPr/>
          <a:lstStyle/>
          <a:p>
            <a:r>
              <a:rPr lang="en-US" dirty="0"/>
              <a:t>Tamhane AC, Dunlop DD. </a:t>
            </a:r>
            <a:r>
              <a:rPr lang="en-US" u="sng" dirty="0"/>
              <a:t>Statistics and Data Analysis: from Elementary to Intermediate</a:t>
            </a:r>
            <a:r>
              <a:rPr lang="en-US" dirty="0"/>
              <a:t>. Upper Saddle River, NJ: Prentice-Hall, 2000.</a:t>
            </a:r>
          </a:p>
        </p:txBody>
      </p:sp>
    </p:spTree>
    <p:extLst>
      <p:ext uri="{BB962C8B-B14F-4D97-AF65-F5344CB8AC3E}">
        <p14:creationId xmlns:p14="http://schemas.microsoft.com/office/powerpoint/2010/main" val="237781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3E9E-4E06-424D-A78F-3693B86DA8CA}"/>
              </a:ext>
            </a:extLst>
          </p:cNvPr>
          <p:cNvSpPr>
            <a:spLocks noGrp="1"/>
          </p:cNvSpPr>
          <p:nvPr>
            <p:ph type="title"/>
          </p:nvPr>
        </p:nvSpPr>
        <p:spPr/>
        <p:txBody>
          <a:bodyPr/>
          <a:lstStyle/>
          <a:p>
            <a:r>
              <a:rPr lang="en-US" dirty="0"/>
              <a:t>Covariance</a:t>
            </a:r>
          </a:p>
        </p:txBody>
      </p:sp>
      <p:sp>
        <p:nvSpPr>
          <p:cNvPr id="3" name="Content Placeholder 2">
            <a:extLst>
              <a:ext uri="{FF2B5EF4-FFF2-40B4-BE49-F238E27FC236}">
                <a16:creationId xmlns:a16="http://schemas.microsoft.com/office/drawing/2014/main" id="{8D4A7D4B-D9CE-4646-A63D-19B9742A3662}"/>
              </a:ext>
            </a:extLst>
          </p:cNvPr>
          <p:cNvSpPr>
            <a:spLocks noGrp="1"/>
          </p:cNvSpPr>
          <p:nvPr>
            <p:ph idx="1"/>
          </p:nvPr>
        </p:nvSpPr>
        <p:spPr/>
        <p:txBody>
          <a:bodyPr/>
          <a:lstStyle/>
          <a:p>
            <a:r>
              <a:rPr lang="en-US" dirty="0"/>
              <a:t>Commonly: auto-covariance, dispersion matrix, variance matrix, and variance-covariance matrix</a:t>
            </a:r>
          </a:p>
          <a:p>
            <a:r>
              <a:rPr lang="en-US" dirty="0"/>
              <a:t>For vectors X and Y this can be calculated as </a:t>
            </a:r>
          </a:p>
          <a:p>
            <a:r>
              <a:rPr lang="en-US" dirty="0"/>
              <a:t>Mean of the pairwise cross-product x y minus the cross-product of the mean</a:t>
            </a:r>
          </a:p>
          <a:p>
            <a:r>
              <a:rPr lang="en-US" dirty="0"/>
              <a:t>Covariance is represented in the </a:t>
            </a:r>
            <a:r>
              <a:rPr lang="en-US" u="sng" dirty="0"/>
              <a:t>original units </a:t>
            </a:r>
            <a:r>
              <a:rPr lang="en-US" dirty="0"/>
              <a:t>of the variables X and Y  </a:t>
            </a:r>
          </a:p>
        </p:txBody>
      </p:sp>
      <p:pic>
        <p:nvPicPr>
          <p:cNvPr id="4" name="Picture 3">
            <a:extLst>
              <a:ext uri="{FF2B5EF4-FFF2-40B4-BE49-F238E27FC236}">
                <a16:creationId xmlns:a16="http://schemas.microsoft.com/office/drawing/2014/main" id="{9C45398C-ADFE-7140-AF19-DC1961427396}"/>
              </a:ext>
            </a:extLst>
          </p:cNvPr>
          <p:cNvPicPr>
            <a:picLocks noChangeAspect="1"/>
          </p:cNvPicPr>
          <p:nvPr/>
        </p:nvPicPr>
        <p:blipFill>
          <a:blip r:embed="rId2"/>
          <a:stretch>
            <a:fillRect/>
          </a:stretch>
        </p:blipFill>
        <p:spPr>
          <a:xfrm>
            <a:off x="5806353" y="2153088"/>
            <a:ext cx="3594100" cy="596900"/>
          </a:xfrm>
          <a:prstGeom prst="rect">
            <a:avLst/>
          </a:prstGeom>
        </p:spPr>
      </p:pic>
      <p:pic>
        <p:nvPicPr>
          <p:cNvPr id="5" name="Picture 4">
            <a:extLst>
              <a:ext uri="{FF2B5EF4-FFF2-40B4-BE49-F238E27FC236}">
                <a16:creationId xmlns:a16="http://schemas.microsoft.com/office/drawing/2014/main" id="{30E353C4-77A5-5444-A04E-DFEC7E4F9158}"/>
              </a:ext>
            </a:extLst>
          </p:cNvPr>
          <p:cNvPicPr>
            <a:picLocks noChangeAspect="1"/>
          </p:cNvPicPr>
          <p:nvPr/>
        </p:nvPicPr>
        <p:blipFill>
          <a:blip r:embed="rId3"/>
          <a:stretch>
            <a:fillRect/>
          </a:stretch>
        </p:blipFill>
        <p:spPr>
          <a:xfrm>
            <a:off x="905992" y="3895431"/>
            <a:ext cx="6178418" cy="1748438"/>
          </a:xfrm>
          <a:prstGeom prst="rect">
            <a:avLst/>
          </a:prstGeom>
        </p:spPr>
      </p:pic>
      <p:sp>
        <p:nvSpPr>
          <p:cNvPr id="6" name="TextBox 5">
            <a:extLst>
              <a:ext uri="{FF2B5EF4-FFF2-40B4-BE49-F238E27FC236}">
                <a16:creationId xmlns:a16="http://schemas.microsoft.com/office/drawing/2014/main" id="{A2531A54-6EAF-A74B-8457-C69B50746552}"/>
              </a:ext>
            </a:extLst>
          </p:cNvPr>
          <p:cNvSpPr txBox="1"/>
          <p:nvPr/>
        </p:nvSpPr>
        <p:spPr>
          <a:xfrm>
            <a:off x="1324262" y="5553868"/>
            <a:ext cx="1557221" cy="369332"/>
          </a:xfrm>
          <a:prstGeom prst="rect">
            <a:avLst/>
          </a:prstGeom>
          <a:noFill/>
        </p:spPr>
        <p:txBody>
          <a:bodyPr wrap="none" rtlCol="0">
            <a:spAutoFit/>
          </a:bodyPr>
          <a:lstStyle/>
          <a:p>
            <a:r>
              <a:rPr lang="en-US" dirty="0"/>
              <a:t>Covariance = 0</a:t>
            </a:r>
          </a:p>
        </p:txBody>
      </p:sp>
      <p:sp>
        <p:nvSpPr>
          <p:cNvPr id="7" name="TextBox 6">
            <a:extLst>
              <a:ext uri="{FF2B5EF4-FFF2-40B4-BE49-F238E27FC236}">
                <a16:creationId xmlns:a16="http://schemas.microsoft.com/office/drawing/2014/main" id="{1B7EFB46-CEC3-794C-AE3F-1EB8B61B0C82}"/>
              </a:ext>
            </a:extLst>
          </p:cNvPr>
          <p:cNvSpPr txBox="1"/>
          <p:nvPr/>
        </p:nvSpPr>
        <p:spPr>
          <a:xfrm>
            <a:off x="3214381" y="5553863"/>
            <a:ext cx="1970026" cy="369332"/>
          </a:xfrm>
          <a:prstGeom prst="rect">
            <a:avLst/>
          </a:prstGeom>
          <a:noFill/>
        </p:spPr>
        <p:txBody>
          <a:bodyPr wrap="none" rtlCol="0">
            <a:spAutoFit/>
          </a:bodyPr>
          <a:lstStyle/>
          <a:p>
            <a:r>
              <a:rPr lang="en-US" dirty="0"/>
              <a:t>Positive covariance</a:t>
            </a:r>
          </a:p>
        </p:txBody>
      </p:sp>
      <p:sp>
        <p:nvSpPr>
          <p:cNvPr id="8" name="TextBox 7">
            <a:extLst>
              <a:ext uri="{FF2B5EF4-FFF2-40B4-BE49-F238E27FC236}">
                <a16:creationId xmlns:a16="http://schemas.microsoft.com/office/drawing/2014/main" id="{2D1B599B-94E2-0E49-960C-1B2D2AD94B68}"/>
              </a:ext>
            </a:extLst>
          </p:cNvPr>
          <p:cNvSpPr txBox="1"/>
          <p:nvPr/>
        </p:nvSpPr>
        <p:spPr>
          <a:xfrm>
            <a:off x="5382944" y="5553863"/>
            <a:ext cx="2069221" cy="369332"/>
          </a:xfrm>
          <a:prstGeom prst="rect">
            <a:avLst/>
          </a:prstGeom>
          <a:noFill/>
        </p:spPr>
        <p:txBody>
          <a:bodyPr wrap="none" rtlCol="0">
            <a:spAutoFit/>
          </a:bodyPr>
          <a:lstStyle/>
          <a:p>
            <a:r>
              <a:rPr lang="en-US" dirty="0"/>
              <a:t>Negative covariance</a:t>
            </a:r>
          </a:p>
        </p:txBody>
      </p:sp>
      <p:pic>
        <p:nvPicPr>
          <p:cNvPr id="9" name="Picture 8">
            <a:extLst>
              <a:ext uri="{FF2B5EF4-FFF2-40B4-BE49-F238E27FC236}">
                <a16:creationId xmlns:a16="http://schemas.microsoft.com/office/drawing/2014/main" id="{D48F01D5-BCF8-CB4F-A8B2-2AD72533B545}"/>
              </a:ext>
            </a:extLst>
          </p:cNvPr>
          <p:cNvPicPr>
            <a:picLocks noChangeAspect="1"/>
          </p:cNvPicPr>
          <p:nvPr/>
        </p:nvPicPr>
        <p:blipFill>
          <a:blip r:embed="rId4"/>
          <a:stretch>
            <a:fillRect/>
          </a:stretch>
        </p:blipFill>
        <p:spPr>
          <a:xfrm>
            <a:off x="8086834" y="4771012"/>
            <a:ext cx="3175000" cy="927100"/>
          </a:xfrm>
          <a:prstGeom prst="rect">
            <a:avLst/>
          </a:prstGeom>
        </p:spPr>
      </p:pic>
      <p:sp>
        <p:nvSpPr>
          <p:cNvPr id="10" name="TextBox 9">
            <a:extLst>
              <a:ext uri="{FF2B5EF4-FFF2-40B4-BE49-F238E27FC236}">
                <a16:creationId xmlns:a16="http://schemas.microsoft.com/office/drawing/2014/main" id="{60185E34-EFA2-9747-A4A0-F132A8B3420D}"/>
              </a:ext>
            </a:extLst>
          </p:cNvPr>
          <p:cNvSpPr txBox="1"/>
          <p:nvPr/>
        </p:nvSpPr>
        <p:spPr>
          <a:xfrm>
            <a:off x="8389356" y="4256688"/>
            <a:ext cx="3456743" cy="646331"/>
          </a:xfrm>
          <a:prstGeom prst="rect">
            <a:avLst/>
          </a:prstGeom>
          <a:noFill/>
        </p:spPr>
        <p:txBody>
          <a:bodyPr wrap="square" rtlCol="0">
            <a:spAutoFit/>
          </a:bodyPr>
          <a:lstStyle/>
          <a:p>
            <a:pPr algn="ctr"/>
            <a:r>
              <a:rPr lang="en-US" dirty="0">
                <a:solidFill>
                  <a:srgbClr val="C00000"/>
                </a:solidFill>
              </a:rPr>
              <a:t>Relationship between correlation, variance, and covariance</a:t>
            </a:r>
          </a:p>
        </p:txBody>
      </p:sp>
      <p:pic>
        <p:nvPicPr>
          <p:cNvPr id="11" name="Picture 10">
            <a:extLst>
              <a:ext uri="{FF2B5EF4-FFF2-40B4-BE49-F238E27FC236}">
                <a16:creationId xmlns:a16="http://schemas.microsoft.com/office/drawing/2014/main" id="{E60A9823-D52B-874A-8931-AD2C8D37FE88}"/>
              </a:ext>
            </a:extLst>
          </p:cNvPr>
          <p:cNvPicPr>
            <a:picLocks noChangeAspect="1"/>
          </p:cNvPicPr>
          <p:nvPr/>
        </p:nvPicPr>
        <p:blipFill>
          <a:blip r:embed="rId5"/>
          <a:stretch>
            <a:fillRect/>
          </a:stretch>
        </p:blipFill>
        <p:spPr>
          <a:xfrm>
            <a:off x="9391102" y="2548943"/>
            <a:ext cx="2539080" cy="665988"/>
          </a:xfrm>
          <a:prstGeom prst="rect">
            <a:avLst/>
          </a:prstGeom>
        </p:spPr>
      </p:pic>
      <p:sp>
        <p:nvSpPr>
          <p:cNvPr id="12" name="TextBox 11">
            <a:extLst>
              <a:ext uri="{FF2B5EF4-FFF2-40B4-BE49-F238E27FC236}">
                <a16:creationId xmlns:a16="http://schemas.microsoft.com/office/drawing/2014/main" id="{4BCD1B0F-3ECC-1949-8661-FDB6AFA53580}"/>
              </a:ext>
            </a:extLst>
          </p:cNvPr>
          <p:cNvSpPr txBox="1"/>
          <p:nvPr/>
        </p:nvSpPr>
        <p:spPr>
          <a:xfrm>
            <a:off x="9129285" y="2285037"/>
            <a:ext cx="3062715" cy="369332"/>
          </a:xfrm>
          <a:prstGeom prst="rect">
            <a:avLst/>
          </a:prstGeom>
          <a:noFill/>
        </p:spPr>
        <p:txBody>
          <a:bodyPr wrap="square" rtlCol="0">
            <a:spAutoFit/>
          </a:bodyPr>
          <a:lstStyle/>
          <a:p>
            <a:pPr algn="ctr"/>
            <a:r>
              <a:rPr lang="en-US" dirty="0">
                <a:solidFill>
                  <a:srgbClr val="C00000"/>
                </a:solidFill>
              </a:rPr>
              <a:t>Can also be written as </a:t>
            </a:r>
          </a:p>
        </p:txBody>
      </p:sp>
    </p:spTree>
    <p:extLst>
      <p:ext uri="{BB962C8B-B14F-4D97-AF65-F5344CB8AC3E}">
        <p14:creationId xmlns:p14="http://schemas.microsoft.com/office/powerpoint/2010/main" val="291137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0B4AD-A3F3-E045-B8A9-91C8B162CDAD}"/>
              </a:ext>
            </a:extLst>
          </p:cNvPr>
          <p:cNvPicPr>
            <a:picLocks noChangeAspect="1"/>
          </p:cNvPicPr>
          <p:nvPr/>
        </p:nvPicPr>
        <p:blipFill>
          <a:blip r:embed="rId2"/>
          <a:stretch>
            <a:fillRect/>
          </a:stretch>
        </p:blipFill>
        <p:spPr>
          <a:xfrm>
            <a:off x="1709875" y="4412138"/>
            <a:ext cx="5077620" cy="1172634"/>
          </a:xfrm>
          <a:prstGeom prst="rect">
            <a:avLst/>
          </a:prstGeom>
        </p:spPr>
      </p:pic>
      <p:sp>
        <p:nvSpPr>
          <p:cNvPr id="2" name="Title 1">
            <a:extLst>
              <a:ext uri="{FF2B5EF4-FFF2-40B4-BE49-F238E27FC236}">
                <a16:creationId xmlns:a16="http://schemas.microsoft.com/office/drawing/2014/main" id="{CAE4A991-41AB-BC41-AD94-CDD12C2294A0}"/>
              </a:ext>
            </a:extLst>
          </p:cNvPr>
          <p:cNvSpPr>
            <a:spLocks noGrp="1"/>
          </p:cNvSpPr>
          <p:nvPr>
            <p:ph type="title"/>
          </p:nvPr>
        </p:nvSpPr>
        <p:spPr>
          <a:xfrm>
            <a:off x="1097280" y="297113"/>
            <a:ext cx="10058400" cy="1450757"/>
          </a:xfrm>
        </p:spPr>
        <p:txBody>
          <a:bodyPr/>
          <a:lstStyle/>
          <a:p>
            <a:r>
              <a:rPr lang="en-US" dirty="0"/>
              <a:t>Correlation</a:t>
            </a:r>
          </a:p>
        </p:txBody>
      </p:sp>
      <p:sp>
        <p:nvSpPr>
          <p:cNvPr id="3" name="Content Placeholder 2">
            <a:extLst>
              <a:ext uri="{FF2B5EF4-FFF2-40B4-BE49-F238E27FC236}">
                <a16:creationId xmlns:a16="http://schemas.microsoft.com/office/drawing/2014/main" id="{05E0B8DE-B64C-7745-9D3F-08CED2C6E9AA}"/>
              </a:ext>
            </a:extLst>
          </p:cNvPr>
          <p:cNvSpPr>
            <a:spLocks noGrp="1"/>
          </p:cNvSpPr>
          <p:nvPr>
            <p:ph idx="1"/>
          </p:nvPr>
        </p:nvSpPr>
        <p:spPr/>
        <p:txBody>
          <a:bodyPr>
            <a:normAutofit/>
          </a:bodyPr>
          <a:lstStyle/>
          <a:p>
            <a:r>
              <a:rPr lang="en-US" dirty="0"/>
              <a:t>The extent to which two variables are related to each other</a:t>
            </a:r>
          </a:p>
          <a:p>
            <a:r>
              <a:rPr lang="en-US" dirty="0"/>
              <a:t>Simple relationships that make no statement about cause or effect</a:t>
            </a:r>
          </a:p>
          <a:p>
            <a:r>
              <a:rPr lang="en-US" dirty="0"/>
              <a:t>Values are scale-independent (always range from -1 to 1)</a:t>
            </a:r>
          </a:p>
          <a:p>
            <a:r>
              <a:rPr lang="en-US" dirty="0"/>
              <a:t>How is it measured</a:t>
            </a:r>
          </a:p>
          <a:p>
            <a:pPr lvl="1"/>
            <a:r>
              <a:rPr lang="en-US" dirty="0"/>
              <a:t>Pearson r (linear assumes normality - the most widely used)</a:t>
            </a:r>
          </a:p>
          <a:p>
            <a:pPr lvl="1"/>
            <a:r>
              <a:rPr lang="en-US" dirty="0"/>
              <a:t>Spearman rho (rank-based non-parametric)</a:t>
            </a:r>
          </a:p>
          <a:p>
            <a:pPr lvl="1"/>
            <a:r>
              <a:rPr lang="en-US" dirty="0"/>
              <a:t>Kendall tau (rank-based non-parametric)</a:t>
            </a:r>
          </a:p>
        </p:txBody>
      </p:sp>
      <p:pic>
        <p:nvPicPr>
          <p:cNvPr id="5" name="Picture 4">
            <a:extLst>
              <a:ext uri="{FF2B5EF4-FFF2-40B4-BE49-F238E27FC236}">
                <a16:creationId xmlns:a16="http://schemas.microsoft.com/office/drawing/2014/main" id="{96F00638-ABD4-9149-AB47-C0B799E10C73}"/>
              </a:ext>
            </a:extLst>
          </p:cNvPr>
          <p:cNvPicPr>
            <a:picLocks noChangeAspect="1"/>
          </p:cNvPicPr>
          <p:nvPr/>
        </p:nvPicPr>
        <p:blipFill>
          <a:blip r:embed="rId3"/>
          <a:stretch>
            <a:fillRect/>
          </a:stretch>
        </p:blipFill>
        <p:spPr>
          <a:xfrm>
            <a:off x="2953407" y="5442432"/>
            <a:ext cx="3643437" cy="870639"/>
          </a:xfrm>
          <a:prstGeom prst="rect">
            <a:avLst/>
          </a:prstGeom>
        </p:spPr>
      </p:pic>
      <p:pic>
        <p:nvPicPr>
          <p:cNvPr id="8" name="Picture 7">
            <a:extLst>
              <a:ext uri="{FF2B5EF4-FFF2-40B4-BE49-F238E27FC236}">
                <a16:creationId xmlns:a16="http://schemas.microsoft.com/office/drawing/2014/main" id="{1AB641AE-B697-7A49-AC2A-EE3B236AE87A}"/>
              </a:ext>
            </a:extLst>
          </p:cNvPr>
          <p:cNvPicPr>
            <a:picLocks noChangeAspect="1"/>
          </p:cNvPicPr>
          <p:nvPr/>
        </p:nvPicPr>
        <p:blipFill>
          <a:blip r:embed="rId4"/>
          <a:stretch>
            <a:fillRect/>
          </a:stretch>
        </p:blipFill>
        <p:spPr>
          <a:xfrm>
            <a:off x="8386827" y="4870520"/>
            <a:ext cx="2042663" cy="873507"/>
          </a:xfrm>
          <a:prstGeom prst="rect">
            <a:avLst/>
          </a:prstGeom>
        </p:spPr>
      </p:pic>
      <p:pic>
        <p:nvPicPr>
          <p:cNvPr id="9" name="Picture 8">
            <a:extLst>
              <a:ext uri="{FF2B5EF4-FFF2-40B4-BE49-F238E27FC236}">
                <a16:creationId xmlns:a16="http://schemas.microsoft.com/office/drawing/2014/main" id="{0442148C-9CF1-D14F-B9E9-8976B1F21F43}"/>
              </a:ext>
            </a:extLst>
          </p:cNvPr>
          <p:cNvPicPr>
            <a:picLocks noChangeAspect="1"/>
          </p:cNvPicPr>
          <p:nvPr/>
        </p:nvPicPr>
        <p:blipFill rotWithShape="1">
          <a:blip r:embed="rId5"/>
          <a:srcRect t="-3500" r="23136"/>
          <a:stretch/>
        </p:blipFill>
        <p:spPr>
          <a:xfrm>
            <a:off x="7330636" y="5637644"/>
            <a:ext cx="4822551" cy="550311"/>
          </a:xfrm>
          <a:prstGeom prst="rect">
            <a:avLst/>
          </a:prstGeom>
        </p:spPr>
      </p:pic>
      <p:pic>
        <p:nvPicPr>
          <p:cNvPr id="13" name="Picture 12">
            <a:extLst>
              <a:ext uri="{FF2B5EF4-FFF2-40B4-BE49-F238E27FC236}">
                <a16:creationId xmlns:a16="http://schemas.microsoft.com/office/drawing/2014/main" id="{9C02B235-85AE-694F-BE18-38873220E95A}"/>
              </a:ext>
            </a:extLst>
          </p:cNvPr>
          <p:cNvPicPr>
            <a:picLocks noChangeAspect="1"/>
          </p:cNvPicPr>
          <p:nvPr/>
        </p:nvPicPr>
        <p:blipFill>
          <a:blip r:embed="rId6"/>
          <a:stretch>
            <a:fillRect/>
          </a:stretch>
        </p:blipFill>
        <p:spPr>
          <a:xfrm>
            <a:off x="8157342" y="2458596"/>
            <a:ext cx="3175000" cy="927100"/>
          </a:xfrm>
          <a:prstGeom prst="rect">
            <a:avLst/>
          </a:prstGeom>
        </p:spPr>
      </p:pic>
      <p:sp>
        <p:nvSpPr>
          <p:cNvPr id="14" name="TextBox 13">
            <a:extLst>
              <a:ext uri="{FF2B5EF4-FFF2-40B4-BE49-F238E27FC236}">
                <a16:creationId xmlns:a16="http://schemas.microsoft.com/office/drawing/2014/main" id="{206C48A6-D138-074D-905A-CEAB668E8429}"/>
              </a:ext>
            </a:extLst>
          </p:cNvPr>
          <p:cNvSpPr txBox="1"/>
          <p:nvPr/>
        </p:nvSpPr>
        <p:spPr>
          <a:xfrm>
            <a:off x="8459864" y="1944272"/>
            <a:ext cx="3542950" cy="646331"/>
          </a:xfrm>
          <a:prstGeom prst="rect">
            <a:avLst/>
          </a:prstGeom>
          <a:noFill/>
        </p:spPr>
        <p:txBody>
          <a:bodyPr wrap="square" rtlCol="0">
            <a:spAutoFit/>
          </a:bodyPr>
          <a:lstStyle/>
          <a:p>
            <a:pPr algn="ctr"/>
            <a:r>
              <a:rPr lang="en-US" dirty="0">
                <a:solidFill>
                  <a:srgbClr val="C00000"/>
                </a:solidFill>
              </a:rPr>
              <a:t>Relationship between correlation, variance, and covariance</a:t>
            </a:r>
          </a:p>
        </p:txBody>
      </p:sp>
      <p:sp>
        <p:nvSpPr>
          <p:cNvPr id="15" name="TextBox 14">
            <a:extLst>
              <a:ext uri="{FF2B5EF4-FFF2-40B4-BE49-F238E27FC236}">
                <a16:creationId xmlns:a16="http://schemas.microsoft.com/office/drawing/2014/main" id="{135DC5EA-CC2C-7740-8E33-F3292580C8C9}"/>
              </a:ext>
            </a:extLst>
          </p:cNvPr>
          <p:cNvSpPr txBox="1"/>
          <p:nvPr/>
        </p:nvSpPr>
        <p:spPr>
          <a:xfrm>
            <a:off x="271490" y="5028044"/>
            <a:ext cx="2523446" cy="369332"/>
          </a:xfrm>
          <a:prstGeom prst="rect">
            <a:avLst/>
          </a:prstGeom>
          <a:noFill/>
        </p:spPr>
        <p:txBody>
          <a:bodyPr wrap="square" rtlCol="0">
            <a:spAutoFit/>
          </a:bodyPr>
          <a:lstStyle/>
          <a:p>
            <a:pPr algn="ctr"/>
            <a:r>
              <a:rPr lang="en-US" dirty="0">
                <a:solidFill>
                  <a:srgbClr val="C00000"/>
                </a:solidFill>
              </a:rPr>
              <a:t>Pearson r Long form</a:t>
            </a:r>
          </a:p>
        </p:txBody>
      </p:sp>
      <p:sp>
        <p:nvSpPr>
          <p:cNvPr id="16" name="TextBox 15">
            <a:extLst>
              <a:ext uri="{FF2B5EF4-FFF2-40B4-BE49-F238E27FC236}">
                <a16:creationId xmlns:a16="http://schemas.microsoft.com/office/drawing/2014/main" id="{985E5520-9419-994A-A924-9ADE3FA83E0D}"/>
              </a:ext>
            </a:extLst>
          </p:cNvPr>
          <p:cNvSpPr txBox="1"/>
          <p:nvPr/>
        </p:nvSpPr>
        <p:spPr>
          <a:xfrm>
            <a:off x="7874052" y="4733928"/>
            <a:ext cx="2189223" cy="369332"/>
          </a:xfrm>
          <a:prstGeom prst="rect">
            <a:avLst/>
          </a:prstGeom>
          <a:noFill/>
        </p:spPr>
        <p:txBody>
          <a:bodyPr wrap="square" rtlCol="0">
            <a:spAutoFit/>
          </a:bodyPr>
          <a:lstStyle/>
          <a:p>
            <a:pPr algn="ctr"/>
            <a:r>
              <a:rPr lang="en-US" dirty="0">
                <a:solidFill>
                  <a:srgbClr val="C00000"/>
                </a:solidFill>
              </a:rPr>
              <a:t>Spearman 𝛒</a:t>
            </a:r>
          </a:p>
        </p:txBody>
      </p:sp>
    </p:spTree>
    <p:extLst>
      <p:ext uri="{BB962C8B-B14F-4D97-AF65-F5344CB8AC3E}">
        <p14:creationId xmlns:p14="http://schemas.microsoft.com/office/powerpoint/2010/main" val="1591350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223A9-FCDF-5E46-9182-24D37ED5438B}"/>
              </a:ext>
            </a:extLst>
          </p:cNvPr>
          <p:cNvSpPr>
            <a:spLocks noGrp="1"/>
          </p:cNvSpPr>
          <p:nvPr>
            <p:ph type="title"/>
          </p:nvPr>
        </p:nvSpPr>
        <p:spPr/>
        <p:txBody>
          <a:bodyPr>
            <a:normAutofit/>
          </a:bodyPr>
          <a:lstStyle/>
          <a:p>
            <a:r>
              <a:rPr lang="en-US" dirty="0"/>
              <a:t>Pearson Correlation As Similarity and Normalized Vector Dot Product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E8C3DB-92C1-974B-818D-153021122842}"/>
                  </a:ext>
                </a:extLst>
              </p:cNvPr>
              <p:cNvSpPr>
                <a:spLocks noGrp="1"/>
              </p:cNvSpPr>
              <p:nvPr>
                <p:ph idx="1"/>
              </p:nvPr>
            </p:nvSpPr>
            <p:spPr/>
            <p:txBody>
              <a:bodyPr/>
              <a:lstStyle/>
              <a:p>
                <a:r>
                  <a:rPr lang="en-US" dirty="0"/>
                  <a:t>Suppose that you have data samples (</a:t>
                </a:r>
                <a:r>
                  <a:rPr lang="en-US" i="1" dirty="0" err="1"/>
                  <a:t>x</a:t>
                </a:r>
                <a:r>
                  <a:rPr lang="en-US" i="1" baseline="-25000" dirty="0" err="1"/>
                  <a:t>j</a:t>
                </a:r>
                <a:r>
                  <a:rPr lang="en-US" i="1" dirty="0"/>
                  <a:t>,</a:t>
                </a:r>
                <a:r>
                  <a:rPr lang="en-US" i="1" baseline="-25000" dirty="0"/>
                  <a:t> </a:t>
                </a:r>
                <a:r>
                  <a:rPr lang="en-US" i="1" dirty="0" err="1"/>
                  <a:t>y</a:t>
                </a:r>
                <a:r>
                  <a:rPr lang="en-US" i="1" baseline="-25000" dirty="0" err="1"/>
                  <a:t>j</a:t>
                </a:r>
                <a:r>
                  <a:rPr lang="en-US" dirty="0"/>
                  <a:t>).</a:t>
                </a:r>
              </a:p>
              <a:p>
                <a:r>
                  <a:rPr lang="en-US" dirty="0"/>
                  <a:t>Subtract the mean of the </a:t>
                </a:r>
                <a:r>
                  <a:rPr lang="en-US" i="1" dirty="0" err="1"/>
                  <a:t>x</a:t>
                </a:r>
                <a:r>
                  <a:rPr lang="en-US" i="1" baseline="-25000" dirty="0" err="1"/>
                  <a:t>j</a:t>
                </a:r>
                <a:r>
                  <a:rPr lang="en-US" dirty="0"/>
                  <a:t> from each </a:t>
                </a:r>
                <a:r>
                  <a:rPr lang="en-US" i="1" dirty="0" err="1"/>
                  <a:t>x</a:t>
                </a:r>
                <a:r>
                  <a:rPr lang="en-US" i="1" baseline="-25000" dirty="0" err="1"/>
                  <a:t>j</a:t>
                </a:r>
                <a:r>
                  <a:rPr lang="en-US" dirty="0"/>
                  <a:t> value, and assemble the results into a vector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a:t>
                </a:r>
              </a:p>
              <a:p>
                <a:r>
                  <a:rPr lang="en-US" dirty="0"/>
                  <a:t>Do the same for the </a:t>
                </a:r>
                <a:r>
                  <a:rPr lang="en-US" i="1" dirty="0" err="1"/>
                  <a:t>y</a:t>
                </a:r>
                <a:r>
                  <a:rPr lang="en-US" i="1" baseline="-25000" dirty="0" err="1"/>
                  <a:t>j</a:t>
                </a:r>
                <a:r>
                  <a:rPr lang="en-US" dirty="0"/>
                  <a:t> values to get vector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r>
                  <a:rPr lang="en-US" dirty="0"/>
                  <a:t>.  Then:</a:t>
                </a:r>
              </a:p>
            </p:txBody>
          </p:sp>
        </mc:Choice>
        <mc:Fallback xmlns="">
          <p:sp>
            <p:nvSpPr>
              <p:cNvPr id="3" name="Content Placeholder 2">
                <a:extLst>
                  <a:ext uri="{FF2B5EF4-FFF2-40B4-BE49-F238E27FC236}">
                    <a16:creationId xmlns:a16="http://schemas.microsoft.com/office/drawing/2014/main" id="{36E8C3DB-92C1-974B-818D-153021122842}"/>
                  </a:ext>
                </a:extLst>
              </p:cNvPr>
              <p:cNvSpPr>
                <a:spLocks noGrp="1" noRot="1" noChangeAspect="1" noMove="1" noResize="1" noEditPoints="1" noAdjustHandles="1" noChangeArrowheads="1" noChangeShapeType="1" noTextEdit="1"/>
              </p:cNvSpPr>
              <p:nvPr>
                <p:ph idx="1"/>
              </p:nvPr>
            </p:nvSpPr>
            <p:spPr>
              <a:blipFill>
                <a:blip r:embed="rId2"/>
                <a:stretch>
                  <a:fillRect l="-504" t="-15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913816-719E-7940-B203-C0796F27B079}"/>
                  </a:ext>
                </a:extLst>
              </p:cNvPr>
              <p:cNvSpPr txBox="1"/>
              <p:nvPr/>
            </p:nvSpPr>
            <p:spPr>
              <a:xfrm>
                <a:off x="1097281" y="3240912"/>
                <a:ext cx="5419268" cy="9025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num>
                        <m:den>
                          <m:r>
                            <a:rPr lang="en-US" b="0" i="1" smtClean="0">
                              <a:latin typeface="Cambria Math" panose="02040503050406030204" pitchFamily="18" charset="0"/>
                            </a:rPr>
                            <m:t>𝑁</m:t>
                          </m:r>
                          <m:r>
                            <a:rPr lang="en-US" b="0" i="1" smtClean="0">
                              <a:latin typeface="Cambria Math" panose="02040503050406030204" pitchFamily="18" charset="0"/>
                            </a:rPr>
                            <m:t>−1</m:t>
                          </m:r>
                        </m:den>
                      </m:f>
                    </m:oMath>
                  </m:oMathPara>
                </a14:m>
                <a:endParaRPr lang="en-US" dirty="0"/>
              </a:p>
            </p:txBody>
          </p:sp>
        </mc:Choice>
        <mc:Fallback xmlns="">
          <p:sp>
            <p:nvSpPr>
              <p:cNvPr id="4" name="TextBox 3">
                <a:extLst>
                  <a:ext uri="{FF2B5EF4-FFF2-40B4-BE49-F238E27FC236}">
                    <a16:creationId xmlns:a16="http://schemas.microsoft.com/office/drawing/2014/main" id="{E6913816-719E-7940-B203-C0796F27B079}"/>
                  </a:ext>
                </a:extLst>
              </p:cNvPr>
              <p:cNvSpPr txBox="1">
                <a:spLocks noRot="1" noChangeAspect="1" noMove="1" noResize="1" noEditPoints="1" noAdjustHandles="1" noChangeArrowheads="1" noChangeShapeType="1" noTextEdit="1"/>
              </p:cNvSpPr>
              <p:nvPr/>
            </p:nvSpPr>
            <p:spPr>
              <a:xfrm>
                <a:off x="1097281" y="3240912"/>
                <a:ext cx="5419268" cy="902555"/>
              </a:xfrm>
              <a:prstGeom prst="rect">
                <a:avLst/>
              </a:prstGeom>
              <a:blipFill>
                <a:blip r:embed="rId3"/>
                <a:stretch>
                  <a:fillRect t="-90278" b="-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7BFFC1-E312-AE42-B0FE-C891B4E8CE40}"/>
                  </a:ext>
                </a:extLst>
              </p:cNvPr>
              <p:cNvSpPr txBox="1"/>
              <p:nvPr/>
            </p:nvSpPr>
            <p:spPr>
              <a:xfrm>
                <a:off x="1097280" y="5017119"/>
                <a:ext cx="5419268" cy="736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𝑐𝑜𝑟𝑟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𝑐𝑜𝑣</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𝑣𝑎𝑟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𝑣𝑎𝑟</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e>
                          </m:rad>
                        </m:den>
                      </m:f>
                      <m:r>
                        <a:rPr lang="en-US" b="0" i="1" smtClean="0">
                          <a:latin typeface="Cambria Math" panose="02040503050406030204" pitchFamily="18" charset="0"/>
                        </a:rPr>
                        <m:t> =</m:t>
                      </m:r>
                      <m:f>
                        <m:fPr>
                          <m:ctrlPr>
                            <a:rPr lang="en-US" b="0" i="1" smtClean="0">
                              <a:solidFill>
                                <a:srgbClr val="FF7E00"/>
                              </a:solidFill>
                              <a:latin typeface="Cambria Math" panose="02040503050406030204" pitchFamily="18" charset="0"/>
                            </a:rPr>
                          </m:ctrlPr>
                        </m:fPr>
                        <m:num>
                          <m:acc>
                            <m:accPr>
                              <m:chr m:val="̃"/>
                              <m:ctrlPr>
                                <a:rPr lang="en-US" b="0" i="1" smtClean="0">
                                  <a:solidFill>
                                    <a:srgbClr val="FF7E00"/>
                                  </a:solidFill>
                                  <a:latin typeface="Cambria Math" panose="02040503050406030204" pitchFamily="18" charset="0"/>
                                </a:rPr>
                              </m:ctrlPr>
                            </m:accPr>
                            <m:e>
                              <m:r>
                                <a:rPr lang="en-US" b="1" i="1" smtClean="0">
                                  <a:solidFill>
                                    <a:srgbClr val="FF7E00"/>
                                  </a:solidFill>
                                  <a:latin typeface="Cambria Math" panose="02040503050406030204" pitchFamily="18" charset="0"/>
                                </a:rPr>
                                <m:t>𝒙</m:t>
                              </m:r>
                            </m:e>
                          </m:acc>
                          <m:r>
                            <a:rPr lang="en-US" b="0" i="1" smtClean="0">
                              <a:solidFill>
                                <a:srgbClr val="FF7E00"/>
                              </a:solidFill>
                              <a:latin typeface="Cambria Math" panose="02040503050406030204" pitchFamily="18" charset="0"/>
                            </a:rPr>
                            <m:t>⋅</m:t>
                          </m:r>
                          <m:acc>
                            <m:accPr>
                              <m:chr m:val="̃"/>
                              <m:ctrlPr>
                                <a:rPr lang="en-US" b="0" i="1" smtClean="0">
                                  <a:solidFill>
                                    <a:srgbClr val="FF7E00"/>
                                  </a:solidFill>
                                  <a:latin typeface="Cambria Math" panose="02040503050406030204" pitchFamily="18" charset="0"/>
                                </a:rPr>
                              </m:ctrlPr>
                            </m:accPr>
                            <m:e>
                              <m:r>
                                <a:rPr lang="en-US" b="1" i="1" smtClean="0">
                                  <a:solidFill>
                                    <a:srgbClr val="FF7E00"/>
                                  </a:solidFill>
                                  <a:latin typeface="Cambria Math" panose="02040503050406030204" pitchFamily="18" charset="0"/>
                                </a:rPr>
                                <m:t>𝒚</m:t>
                              </m:r>
                            </m:e>
                          </m:acc>
                        </m:num>
                        <m:den>
                          <m:d>
                            <m:dPr>
                              <m:begChr m:val="|"/>
                              <m:endChr m:val="|"/>
                              <m:ctrlPr>
                                <a:rPr lang="en-US" b="0" i="1" smtClean="0">
                                  <a:solidFill>
                                    <a:srgbClr val="FF7E00"/>
                                  </a:solidFill>
                                  <a:latin typeface="Cambria Math" panose="02040503050406030204" pitchFamily="18" charset="0"/>
                                </a:rPr>
                              </m:ctrlPr>
                            </m:dPr>
                            <m:e>
                              <m:acc>
                                <m:accPr>
                                  <m:chr m:val="̃"/>
                                  <m:ctrlPr>
                                    <a:rPr lang="en-US" b="0" i="1" smtClean="0">
                                      <a:solidFill>
                                        <a:srgbClr val="FF7E00"/>
                                      </a:solidFill>
                                      <a:latin typeface="Cambria Math" panose="02040503050406030204" pitchFamily="18" charset="0"/>
                                    </a:rPr>
                                  </m:ctrlPr>
                                </m:accPr>
                                <m:e>
                                  <m:r>
                                    <a:rPr lang="en-US" b="1" i="1" smtClean="0">
                                      <a:solidFill>
                                        <a:srgbClr val="FF7E00"/>
                                      </a:solidFill>
                                      <a:latin typeface="Cambria Math" panose="02040503050406030204" pitchFamily="18" charset="0"/>
                                    </a:rPr>
                                    <m:t>𝒙</m:t>
                                  </m:r>
                                </m:e>
                              </m:acc>
                            </m:e>
                          </m:d>
                          <m:r>
                            <a:rPr lang="en-US" b="0" i="1" smtClean="0">
                              <a:solidFill>
                                <a:srgbClr val="FF7E00"/>
                              </a:solidFill>
                              <a:latin typeface="Cambria Math" panose="02040503050406030204" pitchFamily="18" charset="0"/>
                            </a:rPr>
                            <m:t>|</m:t>
                          </m:r>
                          <m:acc>
                            <m:accPr>
                              <m:chr m:val="̃"/>
                              <m:ctrlPr>
                                <a:rPr lang="en-US" b="0" i="1" smtClean="0">
                                  <a:solidFill>
                                    <a:srgbClr val="FF7E00"/>
                                  </a:solidFill>
                                  <a:latin typeface="Cambria Math" panose="02040503050406030204" pitchFamily="18" charset="0"/>
                                </a:rPr>
                              </m:ctrlPr>
                            </m:accPr>
                            <m:e>
                              <m:r>
                                <a:rPr lang="en-US" b="1" i="1" smtClean="0">
                                  <a:solidFill>
                                    <a:srgbClr val="FF7E00"/>
                                  </a:solidFill>
                                  <a:latin typeface="Cambria Math" panose="02040503050406030204" pitchFamily="18" charset="0"/>
                                </a:rPr>
                                <m:t>𝒚</m:t>
                              </m:r>
                            </m:e>
                          </m:acc>
                          <m:r>
                            <a:rPr lang="en-US" b="0" i="1" smtClean="0">
                              <a:solidFill>
                                <a:srgbClr val="FF7E00"/>
                              </a:solidFill>
                              <a:latin typeface="Cambria Math" panose="02040503050406030204" pitchFamily="18" charset="0"/>
                            </a:rPr>
                            <m:t>|</m:t>
                          </m:r>
                        </m:den>
                      </m:f>
                    </m:oMath>
                  </m:oMathPara>
                </a14:m>
                <a:endParaRPr lang="en-US" dirty="0"/>
              </a:p>
            </p:txBody>
          </p:sp>
        </mc:Choice>
        <mc:Fallback xmlns="">
          <p:sp>
            <p:nvSpPr>
              <p:cNvPr id="5" name="TextBox 4">
                <a:extLst>
                  <a:ext uri="{FF2B5EF4-FFF2-40B4-BE49-F238E27FC236}">
                    <a16:creationId xmlns:a16="http://schemas.microsoft.com/office/drawing/2014/main" id="{677BFFC1-E312-AE42-B0FE-C891B4E8CE40}"/>
                  </a:ext>
                </a:extLst>
              </p:cNvPr>
              <p:cNvSpPr txBox="1">
                <a:spLocks noRot="1" noChangeAspect="1" noMove="1" noResize="1" noEditPoints="1" noAdjustHandles="1" noChangeArrowheads="1" noChangeShapeType="1" noTextEdit="1"/>
              </p:cNvSpPr>
              <p:nvPr/>
            </p:nvSpPr>
            <p:spPr>
              <a:xfrm>
                <a:off x="1097280" y="5017119"/>
                <a:ext cx="5419268" cy="736227"/>
              </a:xfrm>
              <a:prstGeom prst="rect">
                <a:avLst/>
              </a:prstGeom>
              <a:blipFill>
                <a:blip r:embed="rId4"/>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6BAFE-65FE-564B-A174-D2975833C689}"/>
                  </a:ext>
                </a:extLst>
              </p:cNvPr>
              <p:cNvSpPr txBox="1"/>
              <p:nvPr/>
            </p:nvSpPr>
            <p:spPr>
              <a:xfrm>
                <a:off x="1097280" y="4147399"/>
                <a:ext cx="541926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num>
                        <m:den>
                          <m:r>
                            <a:rPr lang="en-US" b="0" i="1" smtClean="0">
                              <a:latin typeface="Cambria Math" panose="02040503050406030204" pitchFamily="18" charset="0"/>
                            </a:rPr>
                            <m:t>𝑁</m:t>
                          </m:r>
                          <m:r>
                            <a:rPr lang="en-US" b="0" i="1" smtClean="0">
                              <a:latin typeface="Cambria Math" panose="02040503050406030204" pitchFamily="18" charset="0"/>
                            </a:rPr>
                            <m:t>−1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2</m:t>
                              </m:r>
                            </m:sup>
                          </m:sSup>
                        </m:num>
                        <m:den>
                          <m:r>
                            <a:rPr lang="en-US" b="0" i="1" smtClean="0">
                              <a:latin typeface="Cambria Math" panose="02040503050406030204" pitchFamily="18" charset="0"/>
                            </a:rPr>
                            <m:t>𝑁</m:t>
                          </m:r>
                          <m:r>
                            <a:rPr lang="en-US" b="0" i="1" smtClean="0">
                              <a:latin typeface="Cambria Math" panose="02040503050406030204" pitchFamily="18" charset="0"/>
                            </a:rPr>
                            <m:t>−1</m:t>
                          </m:r>
                        </m:den>
                      </m:f>
                    </m:oMath>
                  </m:oMathPara>
                </a14:m>
                <a:endParaRPr lang="en-US" dirty="0"/>
              </a:p>
            </p:txBody>
          </p:sp>
        </mc:Choice>
        <mc:Fallback xmlns="">
          <p:sp>
            <p:nvSpPr>
              <p:cNvPr id="6" name="TextBox 5">
                <a:extLst>
                  <a:ext uri="{FF2B5EF4-FFF2-40B4-BE49-F238E27FC236}">
                    <a16:creationId xmlns:a16="http://schemas.microsoft.com/office/drawing/2014/main" id="{C1D6BAFE-65FE-564B-A174-D2975833C689}"/>
                  </a:ext>
                </a:extLst>
              </p:cNvPr>
              <p:cNvSpPr txBox="1">
                <a:spLocks noRot="1" noChangeAspect="1" noMove="1" noResize="1" noEditPoints="1" noAdjustHandles="1" noChangeArrowheads="1" noChangeShapeType="1" noTextEdit="1"/>
              </p:cNvSpPr>
              <p:nvPr/>
            </p:nvSpPr>
            <p:spPr>
              <a:xfrm>
                <a:off x="1097280" y="4147399"/>
                <a:ext cx="5419268" cy="646331"/>
              </a:xfrm>
              <a:prstGeom prst="rect">
                <a:avLst/>
              </a:prstGeom>
              <a:blipFill>
                <a:blip r:embed="rId5"/>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6734F8-5FC6-1C49-B16A-7170AF776AB7}"/>
                  </a:ext>
                </a:extLst>
              </p:cNvPr>
              <p:cNvSpPr txBox="1"/>
              <p:nvPr/>
            </p:nvSpPr>
            <p:spPr>
              <a:xfrm>
                <a:off x="6516547" y="5200566"/>
                <a:ext cx="5419267" cy="957121"/>
              </a:xfrm>
              <a:prstGeom prst="rect">
                <a:avLst/>
              </a:prstGeom>
              <a:noFill/>
            </p:spPr>
            <p:txBody>
              <a:bodyPr wrap="square" rtlCol="0">
                <a:spAutoFit/>
              </a:bodyPr>
              <a:lstStyle/>
              <a:p>
                <a:r>
                  <a:rPr lang="en-US" dirty="0">
                    <a:solidFill>
                      <a:srgbClr val="FF7E00"/>
                    </a:solidFill>
                  </a:rPr>
                  <a:t>Equal to cos(angle between </a:t>
                </a:r>
                <a14:m>
                  <m:oMath xmlns:m="http://schemas.openxmlformats.org/officeDocument/2006/math">
                    <m:acc>
                      <m:accPr>
                        <m:chr m:val="̃"/>
                        <m:ctrlPr>
                          <a:rPr lang="en-US" b="1" i="1" smtClean="0">
                            <a:solidFill>
                              <a:srgbClr val="FF7E00"/>
                            </a:solidFill>
                            <a:latin typeface="Cambria Math" panose="02040503050406030204" pitchFamily="18" charset="0"/>
                          </a:rPr>
                        </m:ctrlPr>
                      </m:accPr>
                      <m:e>
                        <m:r>
                          <a:rPr lang="en-US" b="1" i="1" smtClean="0">
                            <a:solidFill>
                              <a:srgbClr val="FF7E00"/>
                            </a:solidFill>
                            <a:latin typeface="Cambria Math" panose="02040503050406030204" pitchFamily="18" charset="0"/>
                          </a:rPr>
                          <m:t>𝒙</m:t>
                        </m:r>
                      </m:e>
                    </m:acc>
                  </m:oMath>
                </a14:m>
                <a:r>
                  <a:rPr lang="en-US" dirty="0">
                    <a:solidFill>
                      <a:srgbClr val="FF7E00"/>
                    </a:solidFill>
                  </a:rPr>
                  <a:t> and </a:t>
                </a:r>
                <a14:m>
                  <m:oMath xmlns:m="http://schemas.openxmlformats.org/officeDocument/2006/math">
                    <m:acc>
                      <m:accPr>
                        <m:chr m:val="̃"/>
                        <m:ctrlPr>
                          <a:rPr lang="en-US" b="1" i="1" smtClean="0">
                            <a:solidFill>
                              <a:srgbClr val="FF7E00"/>
                            </a:solidFill>
                            <a:latin typeface="Cambria Math" panose="02040503050406030204" pitchFamily="18" charset="0"/>
                          </a:rPr>
                        </m:ctrlPr>
                      </m:accPr>
                      <m:e>
                        <m:r>
                          <a:rPr lang="en-US" b="1" i="1" smtClean="0">
                            <a:solidFill>
                              <a:srgbClr val="FF7E00"/>
                            </a:solidFill>
                            <a:latin typeface="Cambria Math" panose="02040503050406030204" pitchFamily="18" charset="0"/>
                          </a:rPr>
                          <m:t>𝒚</m:t>
                        </m:r>
                      </m:e>
                    </m:acc>
                  </m:oMath>
                </a14:m>
                <a:r>
                  <a:rPr lang="en-US" dirty="0">
                    <a:solidFill>
                      <a:srgbClr val="FF7E00"/>
                    </a:solidFill>
                  </a:rPr>
                  <a:t>)</a:t>
                </a:r>
                <a:r>
                  <a:rPr lang="en-US" dirty="0">
                    <a:solidFill>
                      <a:srgbClr val="0000FF"/>
                    </a:solidFill>
                  </a:rPr>
                  <a:t>.</a:t>
                </a:r>
                <a:r>
                  <a:rPr lang="en-US" dirty="0"/>
                  <a:t>  This is a measure of similarity.  Note that the </a:t>
                </a:r>
                <a:r>
                  <a:rPr lang="en-US" i="1" dirty="0" err="1"/>
                  <a:t>x</a:t>
                </a:r>
                <a:r>
                  <a:rPr lang="en-US" i="1" baseline="-25000" dirty="0" err="1"/>
                  <a:t>j</a:t>
                </a:r>
                <a:r>
                  <a:rPr lang="en-US" dirty="0"/>
                  <a:t> and </a:t>
                </a:r>
                <a:r>
                  <a:rPr lang="en-US" i="1" dirty="0" err="1"/>
                  <a:t>y</a:t>
                </a:r>
                <a:r>
                  <a:rPr lang="en-US" i="1" baseline="-25000" dirty="0" err="1"/>
                  <a:t>j</a:t>
                </a:r>
                <a:r>
                  <a:rPr lang="en-US" dirty="0"/>
                  <a:t> are uncorrelated if and only if </a:t>
                </a:r>
                <a14:m>
                  <m:oMath xmlns:m="http://schemas.openxmlformats.org/officeDocument/2006/math">
                    <m:acc>
                      <m:accPr>
                        <m:chr m:val="̃"/>
                        <m:ctrlPr>
                          <a:rPr lang="en-US" b="1" i="1" smtClean="0">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𝒙</m:t>
                        </m:r>
                      </m:e>
                    </m:acc>
                    <m:r>
                      <a:rPr lang="en-US" b="1" i="1" smtClean="0">
                        <a:solidFill>
                          <a:schemeClr val="tx1"/>
                        </a:solidFill>
                        <a:latin typeface="Cambria Math" panose="02040503050406030204" pitchFamily="18" charset="0"/>
                      </a:rPr>
                      <m:t>⋅</m:t>
                    </m:r>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𝒚</m:t>
                        </m:r>
                      </m:e>
                    </m:acc>
                    <m:r>
                      <a:rPr lang="en-US" b="1"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r>
                  <a:rPr lang="en-US" dirty="0">
                    <a:solidFill>
                      <a:schemeClr val="tx1"/>
                    </a:solidFill>
                  </a:rPr>
                  <a:t> (AKA </a:t>
                </a:r>
                <a14:m>
                  <m:oMath xmlns:m="http://schemas.openxmlformats.org/officeDocument/2006/math">
                    <m:acc>
                      <m:accPr>
                        <m:chr m:val="̃"/>
                        <m:ctrlPr>
                          <a:rPr lang="en-US" b="1"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𝒙</m:t>
                        </m:r>
                      </m:e>
                    </m:acc>
                  </m:oMath>
                </a14:m>
                <a:r>
                  <a:rPr lang="en-US" dirty="0">
                    <a:solidFill>
                      <a:schemeClr val="tx1"/>
                    </a:solidFill>
                  </a:rPr>
                  <a:t> and </a:t>
                </a:r>
                <a14:m>
                  <m:oMath xmlns:m="http://schemas.openxmlformats.org/officeDocument/2006/math">
                    <m:acc>
                      <m:accPr>
                        <m:chr m:val="̃"/>
                        <m:ctrlPr>
                          <a:rPr lang="en-US" b="1"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𝒚</m:t>
                        </m:r>
                      </m:e>
                    </m:acc>
                  </m:oMath>
                </a14:m>
                <a:r>
                  <a:rPr lang="en-US" dirty="0">
                    <a:solidFill>
                      <a:schemeClr val="tx1"/>
                    </a:solidFill>
                  </a:rPr>
                  <a:t> </a:t>
                </a:r>
                <a:r>
                  <a:rPr lang="en-US" dirty="0"/>
                  <a:t>are orthogonal).</a:t>
                </a:r>
              </a:p>
            </p:txBody>
          </p:sp>
        </mc:Choice>
        <mc:Fallback xmlns="">
          <p:sp>
            <p:nvSpPr>
              <p:cNvPr id="7" name="TextBox 6">
                <a:extLst>
                  <a:ext uri="{FF2B5EF4-FFF2-40B4-BE49-F238E27FC236}">
                    <a16:creationId xmlns:a16="http://schemas.microsoft.com/office/drawing/2014/main" id="{2B6734F8-5FC6-1C49-B16A-7170AF776AB7}"/>
                  </a:ext>
                </a:extLst>
              </p:cNvPr>
              <p:cNvSpPr txBox="1">
                <a:spLocks noRot="1" noChangeAspect="1" noMove="1" noResize="1" noEditPoints="1" noAdjustHandles="1" noChangeArrowheads="1" noChangeShapeType="1" noTextEdit="1"/>
              </p:cNvSpPr>
              <p:nvPr/>
            </p:nvSpPr>
            <p:spPr>
              <a:xfrm>
                <a:off x="6516547" y="5200566"/>
                <a:ext cx="5419267" cy="957121"/>
              </a:xfrm>
              <a:prstGeom prst="rect">
                <a:avLst/>
              </a:prstGeom>
              <a:blipFill>
                <a:blip r:embed="rId6"/>
                <a:stretch>
                  <a:fillRect l="-701" t="-1299" r="-234" b="-519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B72FD6B1-F034-1749-8BC6-B67D6A69D3A3}"/>
              </a:ext>
            </a:extLst>
          </p:cNvPr>
          <p:cNvCxnSpPr/>
          <p:nvPr/>
        </p:nvCxnSpPr>
        <p:spPr>
          <a:xfrm flipH="1">
            <a:off x="5856789" y="5382228"/>
            <a:ext cx="636609" cy="0"/>
          </a:xfrm>
          <a:prstGeom prst="straightConnector1">
            <a:avLst/>
          </a:prstGeom>
          <a:ln>
            <a:solidFill>
              <a:srgbClr val="FF7E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7C8FF4D-559E-DB4E-9CED-E1A77D777325}"/>
              </a:ext>
            </a:extLst>
          </p:cNvPr>
          <p:cNvCxnSpPr>
            <a:cxnSpLocks/>
          </p:cNvCxnSpPr>
          <p:nvPr/>
        </p:nvCxnSpPr>
        <p:spPr>
          <a:xfrm flipV="1">
            <a:off x="8062475" y="3032043"/>
            <a:ext cx="901221" cy="957121"/>
          </a:xfrm>
          <a:prstGeom prst="straightConnector1">
            <a:avLst/>
          </a:prstGeom>
          <a:ln w="3810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17295-8627-1A4D-8B15-CE99FB209E6A}"/>
              </a:ext>
            </a:extLst>
          </p:cNvPr>
          <p:cNvCxnSpPr>
            <a:cxnSpLocks/>
          </p:cNvCxnSpPr>
          <p:nvPr/>
        </p:nvCxnSpPr>
        <p:spPr>
          <a:xfrm>
            <a:off x="8062474" y="3989164"/>
            <a:ext cx="1686833" cy="492684"/>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B41BF1-0C98-E24D-B1A7-6F6141D44CF4}"/>
              </a:ext>
            </a:extLst>
          </p:cNvPr>
          <p:cNvSpPr txBox="1"/>
          <p:nvPr/>
        </p:nvSpPr>
        <p:spPr>
          <a:xfrm>
            <a:off x="8963696" y="2871989"/>
            <a:ext cx="347729" cy="369332"/>
          </a:xfrm>
          <a:prstGeom prst="rect">
            <a:avLst/>
          </a:prstGeom>
          <a:noFill/>
        </p:spPr>
        <p:txBody>
          <a:bodyPr wrap="square" rtlCol="0">
            <a:spAutoFit/>
          </a:bodyPr>
          <a:lstStyle/>
          <a:p>
            <a:r>
              <a:rPr lang="en-US" b="1" dirty="0">
                <a:solidFill>
                  <a:srgbClr val="0000FF"/>
                </a:solidFill>
              </a:rPr>
              <a:t>a</a:t>
            </a:r>
          </a:p>
        </p:txBody>
      </p:sp>
      <p:sp>
        <p:nvSpPr>
          <p:cNvPr id="19" name="TextBox 18">
            <a:extLst>
              <a:ext uri="{FF2B5EF4-FFF2-40B4-BE49-F238E27FC236}">
                <a16:creationId xmlns:a16="http://schemas.microsoft.com/office/drawing/2014/main" id="{D7F9FED1-ABCF-9A4D-845B-DF24DD24F6A6}"/>
              </a:ext>
            </a:extLst>
          </p:cNvPr>
          <p:cNvSpPr txBox="1"/>
          <p:nvPr/>
        </p:nvSpPr>
        <p:spPr>
          <a:xfrm>
            <a:off x="9749307" y="4303554"/>
            <a:ext cx="347729" cy="369332"/>
          </a:xfrm>
          <a:prstGeom prst="rect">
            <a:avLst/>
          </a:prstGeom>
          <a:noFill/>
        </p:spPr>
        <p:txBody>
          <a:bodyPr wrap="square" rtlCol="0">
            <a:spAutoFit/>
          </a:bodyPr>
          <a:lstStyle/>
          <a:p>
            <a:r>
              <a:rPr lang="en-US" b="1" dirty="0">
                <a:solidFill>
                  <a:srgbClr val="FF0000"/>
                </a:solidFill>
              </a:rPr>
              <a:t>b</a:t>
            </a:r>
          </a:p>
        </p:txBody>
      </p:sp>
      <p:sp>
        <p:nvSpPr>
          <p:cNvPr id="20" name="TextBox 19">
            <a:extLst>
              <a:ext uri="{FF2B5EF4-FFF2-40B4-BE49-F238E27FC236}">
                <a16:creationId xmlns:a16="http://schemas.microsoft.com/office/drawing/2014/main" id="{AC256C9E-5342-B843-87FD-712321A1AF35}"/>
              </a:ext>
            </a:extLst>
          </p:cNvPr>
          <p:cNvSpPr txBox="1"/>
          <p:nvPr/>
        </p:nvSpPr>
        <p:spPr>
          <a:xfrm>
            <a:off x="8339220" y="3672748"/>
            <a:ext cx="901221" cy="369332"/>
          </a:xfrm>
          <a:prstGeom prst="rect">
            <a:avLst/>
          </a:prstGeom>
          <a:noFill/>
        </p:spPr>
        <p:txBody>
          <a:bodyPr wrap="square" rtlCol="0">
            <a:spAutoFit/>
          </a:bodyPr>
          <a:lstStyle/>
          <a:p>
            <a:r>
              <a:rPr lang="en-US" dirty="0"/>
              <a:t>Angle </a:t>
            </a:r>
            <a:r>
              <a:rPr lang="en-US" i="1" dirty="0"/>
              <a:t>g</a:t>
            </a: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A64AAC-21BD-1545-B547-C9FE44B670DD}"/>
                  </a:ext>
                </a:extLst>
              </p:cNvPr>
              <p:cNvSpPr txBox="1"/>
              <p:nvPr/>
            </p:nvSpPr>
            <p:spPr>
              <a:xfrm>
                <a:off x="9337182" y="3240912"/>
                <a:ext cx="20606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0" smtClean="0">
                          <a:solidFill>
                            <a:srgbClr val="0000FF"/>
                          </a:solidFill>
                          <a:latin typeface="Cambria Math" panose="02040503050406030204" pitchFamily="18" charset="0"/>
                        </a:rPr>
                        <m:t>𝐚</m:t>
                      </m:r>
                      <m:r>
                        <a:rPr lang="en-US" b="0" i="1" smtClean="0">
                          <a:latin typeface="Cambria Math" panose="02040503050406030204" pitchFamily="18" charset="0"/>
                        </a:rPr>
                        <m:t>⋅</m:t>
                      </m:r>
                      <m:r>
                        <a:rPr lang="en-US" b="1" i="0" smtClean="0">
                          <a:solidFill>
                            <a:srgbClr val="FF0000"/>
                          </a:solidFill>
                          <a:latin typeface="Cambria Math" panose="02040503050406030204" pitchFamily="18" charset="0"/>
                        </a:rPr>
                        <m:t>𝐛</m:t>
                      </m:r>
                      <m:r>
                        <a:rPr lang="en-US" b="0" i="1" smtClean="0">
                          <a:latin typeface="Cambria Math" panose="02040503050406030204" pitchFamily="18" charset="0"/>
                        </a:rPr>
                        <m:t>=|</m:t>
                      </m:r>
                      <m:r>
                        <a:rPr lang="en-US" b="1" i="0" smtClean="0">
                          <a:solidFill>
                            <a:srgbClr val="0000FF"/>
                          </a:solidFill>
                          <a:latin typeface="Cambria Math" panose="02040503050406030204" pitchFamily="18" charset="0"/>
                        </a:rPr>
                        <m:t>𝐚</m:t>
                      </m:r>
                      <m:r>
                        <a:rPr lang="en-US" b="0" i="1" smtClean="0">
                          <a:latin typeface="Cambria Math" panose="02040503050406030204" pitchFamily="18" charset="0"/>
                        </a:rPr>
                        <m:t>||</m:t>
                      </m:r>
                      <m:r>
                        <a:rPr lang="en-US" b="1" i="0" smtClean="0">
                          <a:solidFill>
                            <a:srgbClr val="FF0000"/>
                          </a:solidFill>
                          <a:latin typeface="Cambria Math" panose="02040503050406030204" pitchFamily="18" charset="0"/>
                        </a:rPr>
                        <m:t>𝐛</m:t>
                      </m:r>
                      <m:r>
                        <a:rPr lang="en-US" b="0" i="1" smtClean="0">
                          <a:latin typeface="Cambria Math" panose="02040503050406030204" pitchFamily="18" charset="0"/>
                        </a:rPr>
                        <m:t>|</m:t>
                      </m:r>
                      <m:r>
                        <m:rPr>
                          <m:sty m:val="p"/>
                        </m:rPr>
                        <a:rPr lang="en-US" b="0" i="0" smtClean="0">
                          <a:latin typeface="Cambria Math" panose="02040503050406030204" pitchFamily="18" charset="0"/>
                        </a:rPr>
                        <m:t>cos</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𝑔</m:t>
                      </m:r>
                    </m:oMath>
                  </m:oMathPara>
                </a14:m>
                <a:endParaRPr lang="en-US" dirty="0"/>
              </a:p>
            </p:txBody>
          </p:sp>
        </mc:Choice>
        <mc:Fallback xmlns="">
          <p:sp>
            <p:nvSpPr>
              <p:cNvPr id="21" name="TextBox 20">
                <a:extLst>
                  <a:ext uri="{FF2B5EF4-FFF2-40B4-BE49-F238E27FC236}">
                    <a16:creationId xmlns:a16="http://schemas.microsoft.com/office/drawing/2014/main" id="{32A64AAC-21BD-1545-B547-C9FE44B670DD}"/>
                  </a:ext>
                </a:extLst>
              </p:cNvPr>
              <p:cNvSpPr txBox="1">
                <a:spLocks noRot="1" noChangeAspect="1" noMove="1" noResize="1" noEditPoints="1" noAdjustHandles="1" noChangeArrowheads="1" noChangeShapeType="1" noTextEdit="1"/>
              </p:cNvSpPr>
              <p:nvPr/>
            </p:nvSpPr>
            <p:spPr>
              <a:xfrm>
                <a:off x="9337182" y="3240912"/>
                <a:ext cx="2060620" cy="369332"/>
              </a:xfrm>
              <a:prstGeom prst="rect">
                <a:avLst/>
              </a:prstGeom>
              <a:blipFill>
                <a:blip r:embed="rId7"/>
                <a:stretch>
                  <a:fillRect b="-1333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29FCD21-F5FD-1643-AEC9-48A39D5D516F}"/>
              </a:ext>
            </a:extLst>
          </p:cNvPr>
          <p:cNvSpPr txBox="1"/>
          <p:nvPr/>
        </p:nvSpPr>
        <p:spPr>
          <a:xfrm>
            <a:off x="7675808" y="4604131"/>
            <a:ext cx="3721994" cy="369332"/>
          </a:xfrm>
          <a:prstGeom prst="rect">
            <a:avLst/>
          </a:prstGeom>
          <a:noFill/>
        </p:spPr>
        <p:txBody>
          <a:bodyPr wrap="square" rtlCol="0">
            <a:spAutoFit/>
          </a:bodyPr>
          <a:lstStyle/>
          <a:p>
            <a:pPr algn="ctr"/>
            <a:r>
              <a:rPr lang="en-US" dirty="0"/>
              <a:t>True in any number </a:t>
            </a:r>
            <a:r>
              <a:rPr lang="en-US" i="1" dirty="0"/>
              <a:t>N</a:t>
            </a:r>
            <a:r>
              <a:rPr lang="en-US" dirty="0"/>
              <a:t> of dimensions.</a:t>
            </a:r>
          </a:p>
        </p:txBody>
      </p:sp>
    </p:spTree>
    <p:extLst>
      <p:ext uri="{BB962C8B-B14F-4D97-AF65-F5344CB8AC3E}">
        <p14:creationId xmlns:p14="http://schemas.microsoft.com/office/powerpoint/2010/main" val="153780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8" grpId="0"/>
      <p:bldP spid="19" grpId="0"/>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223A9-FCDF-5E46-9182-24D37ED5438B}"/>
              </a:ext>
            </a:extLst>
          </p:cNvPr>
          <p:cNvSpPr>
            <a:spLocks noGrp="1"/>
          </p:cNvSpPr>
          <p:nvPr>
            <p:ph type="title"/>
          </p:nvPr>
        </p:nvSpPr>
        <p:spPr/>
        <p:txBody>
          <a:bodyPr>
            <a:normAutofit/>
          </a:bodyPr>
          <a:lstStyle/>
          <a:p>
            <a:r>
              <a:rPr lang="en-US" dirty="0"/>
              <a:t>Hypothesis Tests on Pearson Correlation Coefficient</a:t>
            </a:r>
          </a:p>
        </p:txBody>
      </p:sp>
      <p:sp>
        <p:nvSpPr>
          <p:cNvPr id="3" name="Content Placeholder 2">
            <a:extLst>
              <a:ext uri="{FF2B5EF4-FFF2-40B4-BE49-F238E27FC236}">
                <a16:creationId xmlns:a16="http://schemas.microsoft.com/office/drawing/2014/main" id="{36E8C3DB-92C1-974B-818D-153021122842}"/>
              </a:ext>
            </a:extLst>
          </p:cNvPr>
          <p:cNvSpPr>
            <a:spLocks noGrp="1"/>
          </p:cNvSpPr>
          <p:nvPr>
            <p:ph idx="1"/>
          </p:nvPr>
        </p:nvSpPr>
        <p:spPr>
          <a:xfrm>
            <a:off x="1097280" y="1845734"/>
            <a:ext cx="5683530" cy="4023360"/>
          </a:xfrm>
        </p:spPr>
        <p:txBody>
          <a:bodyPr/>
          <a:lstStyle/>
          <a:p>
            <a:r>
              <a:rPr lang="en-US" dirty="0"/>
              <a:t>Pearson correlation coefficient between </a:t>
            </a:r>
            <a:r>
              <a:rPr lang="en-US" i="1" dirty="0"/>
              <a:t>X</a:t>
            </a:r>
            <a:r>
              <a:rPr lang="en-US" dirty="0"/>
              <a:t> and </a:t>
            </a:r>
            <a:r>
              <a:rPr lang="en-US" i="1" dirty="0"/>
              <a:t>Y</a:t>
            </a:r>
            <a:r>
              <a:rPr lang="en-US" dirty="0"/>
              <a:t> can be transformed to follow a Gaussian distribution if </a:t>
            </a:r>
            <a:r>
              <a:rPr lang="en-US" i="1" dirty="0"/>
              <a:t>X</a:t>
            </a:r>
            <a:r>
              <a:rPr lang="en-US" dirty="0"/>
              <a:t> and </a:t>
            </a:r>
            <a:r>
              <a:rPr lang="en-US" i="1" dirty="0"/>
              <a:t>Y</a:t>
            </a:r>
            <a:r>
              <a:rPr lang="en-US" dirty="0"/>
              <a:t> come from a bivariate Gaussian distribution.</a:t>
            </a:r>
          </a:p>
          <a:p>
            <a:r>
              <a:rPr lang="en-US" dirty="0"/>
              <a:t>Fisher’s r to z transformation:</a:t>
            </a:r>
          </a:p>
          <a:p>
            <a:endParaRPr lang="en-US" dirty="0"/>
          </a:p>
          <a:p>
            <a:endParaRPr lang="en-US" dirty="0"/>
          </a:p>
          <a:p>
            <a:r>
              <a:rPr lang="en-US" dirty="0"/>
              <a:t>Helpful for getting closer-to-Gaussian correlation distributions for testing (for example) differences between correlation values, even when </a:t>
            </a:r>
            <a:r>
              <a:rPr lang="en-US" i="1" dirty="0"/>
              <a:t>X</a:t>
            </a:r>
            <a:r>
              <a:rPr lang="en-US" dirty="0"/>
              <a:t> and </a:t>
            </a:r>
            <a:r>
              <a:rPr lang="en-US" i="1" dirty="0"/>
              <a:t>Y</a:t>
            </a:r>
            <a:r>
              <a:rPr lang="en-US" dirty="0"/>
              <a:t> are not bivariate Gaussian.</a:t>
            </a:r>
          </a:p>
        </p:txBody>
      </p:sp>
      <p:sp>
        <p:nvSpPr>
          <p:cNvPr id="8" name="Rectangle 7">
            <a:extLst>
              <a:ext uri="{FF2B5EF4-FFF2-40B4-BE49-F238E27FC236}">
                <a16:creationId xmlns:a16="http://schemas.microsoft.com/office/drawing/2014/main" id="{1B54A854-CA8D-C245-BE39-732F15ED88DA}"/>
              </a:ext>
            </a:extLst>
          </p:cNvPr>
          <p:cNvSpPr/>
          <p:nvPr/>
        </p:nvSpPr>
        <p:spPr>
          <a:xfrm>
            <a:off x="361240" y="6410481"/>
            <a:ext cx="5104346" cy="369332"/>
          </a:xfrm>
          <a:prstGeom prst="rect">
            <a:avLst/>
          </a:prstGeom>
        </p:spPr>
        <p:txBody>
          <a:bodyPr wrap="none">
            <a:spAutoFit/>
          </a:bodyPr>
          <a:lstStyle/>
          <a:p>
            <a:r>
              <a:rPr lang="en-US" dirty="0">
                <a:solidFill>
                  <a:schemeClr val="bg1">
                    <a:lumMod val="95000"/>
                  </a:schemeClr>
                </a:solidFill>
              </a:rPr>
              <a:t>https://</a:t>
            </a:r>
            <a:r>
              <a:rPr lang="en-US" dirty="0" err="1">
                <a:solidFill>
                  <a:schemeClr val="bg1">
                    <a:lumMod val="95000"/>
                  </a:schemeClr>
                </a:solidFill>
              </a:rPr>
              <a:t>en.wikipedia.org</a:t>
            </a:r>
            <a:r>
              <a:rPr lang="en-US" dirty="0">
                <a:solidFill>
                  <a:schemeClr val="bg1">
                    <a:lumMod val="95000"/>
                  </a:schemeClr>
                </a:solidFill>
              </a:rPr>
              <a:t>/wiki/</a:t>
            </a:r>
            <a:r>
              <a:rPr lang="en-US" dirty="0" err="1">
                <a:solidFill>
                  <a:schemeClr val="bg1">
                    <a:lumMod val="95000"/>
                  </a:schemeClr>
                </a:solidFill>
              </a:rPr>
              <a:t>Fisher_transformation</a:t>
            </a:r>
            <a:endParaRPr lang="en-US" dirty="0">
              <a:solidFill>
                <a:schemeClr val="bg1">
                  <a:lumMod val="95000"/>
                </a:schemeClr>
              </a:solidFill>
            </a:endParaRPr>
          </a:p>
        </p:txBody>
      </p:sp>
      <p:pic>
        <p:nvPicPr>
          <p:cNvPr id="10" name="Picture 9">
            <a:extLst>
              <a:ext uri="{FF2B5EF4-FFF2-40B4-BE49-F238E27FC236}">
                <a16:creationId xmlns:a16="http://schemas.microsoft.com/office/drawing/2014/main" id="{89B14A00-6BE4-D54E-BE81-35BF1CEAE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800" y="2024231"/>
            <a:ext cx="3614057" cy="3388179"/>
          </a:xfrm>
          <a:prstGeom prst="rect">
            <a:avLst/>
          </a:prstGeom>
        </p:spPr>
      </p:pic>
      <p:pic>
        <p:nvPicPr>
          <p:cNvPr id="15" name="Picture 14">
            <a:extLst>
              <a:ext uri="{FF2B5EF4-FFF2-40B4-BE49-F238E27FC236}">
                <a16:creationId xmlns:a16="http://schemas.microsoft.com/office/drawing/2014/main" id="{2ECE1FE0-91C4-3D46-A6C7-13B1153EC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903" y="3256503"/>
            <a:ext cx="3098800" cy="711200"/>
          </a:xfrm>
          <a:prstGeom prst="rect">
            <a:avLst/>
          </a:prstGeom>
        </p:spPr>
      </p:pic>
    </p:spTree>
    <p:extLst>
      <p:ext uri="{BB962C8B-B14F-4D97-AF65-F5344CB8AC3E}">
        <p14:creationId xmlns:p14="http://schemas.microsoft.com/office/powerpoint/2010/main" val="3518922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D141-20FA-EB44-8B25-335ECAB11053}"/>
              </a:ext>
            </a:extLst>
          </p:cNvPr>
          <p:cNvSpPr>
            <a:spLocks noGrp="1"/>
          </p:cNvSpPr>
          <p:nvPr>
            <p:ph type="title"/>
          </p:nvPr>
        </p:nvSpPr>
        <p:spPr>
          <a:xfrm>
            <a:off x="1097280" y="286603"/>
            <a:ext cx="10422058" cy="1450757"/>
          </a:xfrm>
        </p:spPr>
        <p:txBody>
          <a:bodyPr/>
          <a:lstStyle/>
          <a:p>
            <a:r>
              <a:rPr lang="en-US" dirty="0"/>
              <a:t>Correlation vs Variance-Covariance Matrix</a:t>
            </a:r>
          </a:p>
        </p:txBody>
      </p:sp>
      <p:pic>
        <p:nvPicPr>
          <p:cNvPr id="4" name="Picture 3">
            <a:extLst>
              <a:ext uri="{FF2B5EF4-FFF2-40B4-BE49-F238E27FC236}">
                <a16:creationId xmlns:a16="http://schemas.microsoft.com/office/drawing/2014/main" id="{4A667156-55C2-F745-8882-82A56A91426E}"/>
              </a:ext>
            </a:extLst>
          </p:cNvPr>
          <p:cNvPicPr>
            <a:picLocks noChangeAspect="1"/>
          </p:cNvPicPr>
          <p:nvPr/>
        </p:nvPicPr>
        <p:blipFill>
          <a:blip r:embed="rId2"/>
          <a:stretch>
            <a:fillRect/>
          </a:stretch>
        </p:blipFill>
        <p:spPr>
          <a:xfrm>
            <a:off x="6636252" y="1972988"/>
            <a:ext cx="4883086" cy="3357121"/>
          </a:xfrm>
          <a:prstGeom prst="rect">
            <a:avLst/>
          </a:prstGeom>
        </p:spPr>
      </p:pic>
      <p:pic>
        <p:nvPicPr>
          <p:cNvPr id="5" name="Picture 4">
            <a:extLst>
              <a:ext uri="{FF2B5EF4-FFF2-40B4-BE49-F238E27FC236}">
                <a16:creationId xmlns:a16="http://schemas.microsoft.com/office/drawing/2014/main" id="{4889E4E8-C017-4145-BE90-054875F50BC2}"/>
              </a:ext>
            </a:extLst>
          </p:cNvPr>
          <p:cNvPicPr>
            <a:picLocks noChangeAspect="1"/>
          </p:cNvPicPr>
          <p:nvPr/>
        </p:nvPicPr>
        <p:blipFill>
          <a:blip r:embed="rId3"/>
          <a:stretch>
            <a:fillRect/>
          </a:stretch>
        </p:blipFill>
        <p:spPr>
          <a:xfrm>
            <a:off x="871926" y="1842463"/>
            <a:ext cx="4744127" cy="4409090"/>
          </a:xfrm>
          <a:prstGeom prst="rect">
            <a:avLst/>
          </a:prstGeom>
        </p:spPr>
      </p:pic>
      <p:sp>
        <p:nvSpPr>
          <p:cNvPr id="7" name="TextBox 6">
            <a:extLst>
              <a:ext uri="{FF2B5EF4-FFF2-40B4-BE49-F238E27FC236}">
                <a16:creationId xmlns:a16="http://schemas.microsoft.com/office/drawing/2014/main" id="{C615F320-3920-DB4B-9181-73A3F9289A30}"/>
              </a:ext>
            </a:extLst>
          </p:cNvPr>
          <p:cNvSpPr txBox="1"/>
          <p:nvPr/>
        </p:nvSpPr>
        <p:spPr>
          <a:xfrm>
            <a:off x="6479291" y="5330109"/>
            <a:ext cx="5197008" cy="923330"/>
          </a:xfrm>
          <a:prstGeom prst="rect">
            <a:avLst/>
          </a:prstGeom>
          <a:noFill/>
        </p:spPr>
        <p:txBody>
          <a:bodyPr wrap="square" rtlCol="0">
            <a:spAutoFit/>
          </a:bodyPr>
          <a:lstStyle/>
          <a:p>
            <a:pPr algn="ctr"/>
            <a:r>
              <a:rPr lang="en-US" b="1" dirty="0">
                <a:solidFill>
                  <a:schemeClr val="accent1"/>
                </a:solidFill>
              </a:rPr>
              <a:t>Critical for assessing Multivariate outliers</a:t>
            </a:r>
          </a:p>
          <a:p>
            <a:pPr algn="ctr"/>
            <a:r>
              <a:rPr lang="en-US" dirty="0">
                <a:solidFill>
                  <a:schemeClr val="accent1"/>
                </a:solidFill>
              </a:rPr>
              <a:t>(also PCA, Factor analysis, canonical correlation, multivariate analysis of variance (MANOVA), etc.)</a:t>
            </a:r>
          </a:p>
        </p:txBody>
      </p:sp>
    </p:spTree>
    <p:extLst>
      <p:ext uri="{BB962C8B-B14F-4D97-AF65-F5344CB8AC3E}">
        <p14:creationId xmlns:p14="http://schemas.microsoft.com/office/powerpoint/2010/main" val="338255995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30348</TotalTime>
  <Words>3520</Words>
  <Application>Microsoft Macintosh PowerPoint</Application>
  <PresentationFormat>Widescreen</PresentationFormat>
  <Paragraphs>498</Paragraphs>
  <Slides>40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Calibri Light</vt:lpstr>
      <vt:lpstr>Cambria Math</vt:lpstr>
      <vt:lpstr>Symbol</vt:lpstr>
      <vt:lpstr>Retrospect</vt:lpstr>
      <vt:lpstr>Session 3: Statistical Prerequisites to Machine Learning</vt:lpstr>
      <vt:lpstr>Outline</vt:lpstr>
      <vt:lpstr>Correlation</vt:lpstr>
      <vt:lpstr>[Univariate] Error Variance</vt:lpstr>
      <vt:lpstr>Covariance</vt:lpstr>
      <vt:lpstr>Correlation</vt:lpstr>
      <vt:lpstr>Pearson Correlation As Similarity and Normalized Vector Dot Product</vt:lpstr>
      <vt:lpstr>Hypothesis Tests on Pearson Correlation Coefficient</vt:lpstr>
      <vt:lpstr>Correlation vs Variance-Covariance Matrix</vt:lpstr>
      <vt:lpstr>Correlation Significance</vt:lpstr>
      <vt:lpstr>[Univariate] Outliers and skew</vt:lpstr>
      <vt:lpstr>[Univariate] Outlier Detection via z-Scoring</vt:lpstr>
      <vt:lpstr>Bivariate and Multivariate Outliers</vt:lpstr>
      <vt:lpstr>Bivariate and Multivariate Outliers</vt:lpstr>
      <vt:lpstr>Regression</vt:lpstr>
      <vt:lpstr>Regression Vocabulary</vt:lpstr>
      <vt:lpstr>Common types of Regression</vt:lpstr>
      <vt:lpstr>Getting ready to do regression</vt:lpstr>
      <vt:lpstr>Simple Linear Regression</vt:lpstr>
      <vt:lpstr>Simple Linear Regression</vt:lpstr>
      <vt:lpstr>Simple Linear Regression</vt:lpstr>
      <vt:lpstr>Multiple regression</vt:lpstr>
      <vt:lpstr>Multiple regression/ANOVA</vt:lpstr>
      <vt:lpstr>Multiple Regression with covariates</vt:lpstr>
      <vt:lpstr>Multiple Regression with covariates</vt:lpstr>
      <vt:lpstr>Geometric Interpretation of Partial Correlation and “Regressing Out” Covariates</vt:lpstr>
      <vt:lpstr>Multiple regression with Interaction terms</vt:lpstr>
      <vt:lpstr>Polynomial Regression</vt:lpstr>
      <vt:lpstr>Logistic Regression</vt:lpstr>
      <vt:lpstr>Important Assumptions Recap</vt:lpstr>
      <vt:lpstr>Fitting the Model Weights in Linear Regression: Ordinary Least-Squares</vt:lpstr>
      <vt:lpstr>Fitting the Model Weights in Linear Regression: Ordinary Least-Squares</vt:lpstr>
      <vt:lpstr>Fitting the Model Weights in Linear Regression: Ordinary Least-Squares</vt:lpstr>
      <vt:lpstr>Fitting the Model Weights in Linear Regression: Variations</vt:lpstr>
      <vt:lpstr>Fitting the Model Weights in Linear Regression: Variations</vt:lpstr>
      <vt:lpstr>Evaluating Regression Performance</vt:lpstr>
      <vt:lpstr>Evaluating Regression Performance: Statistical Significance of Fit</vt:lpstr>
      <vt:lpstr>Evaluating Regression Performance: Prediction Accuracy</vt:lpstr>
      <vt:lpstr>General Linear Model</vt:lpstr>
      <vt:lpstr>References</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2: Statistical Perquisites to Machine Learning</dc:title>
  <dc:creator>Muriah</dc:creator>
  <cp:lastModifiedBy>Wheelock, Muriah</cp:lastModifiedBy>
  <cp:revision>307</cp:revision>
  <cp:lastPrinted>2020-03-26T17:37:50Z</cp:lastPrinted>
  <dcterms:created xsi:type="dcterms:W3CDTF">2020-03-04T16:48:01Z</dcterms:created>
  <dcterms:modified xsi:type="dcterms:W3CDTF">2020-04-17T22:53:53Z</dcterms:modified>
</cp:coreProperties>
</file>